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52"/>
  </p:notesMasterIdLst>
  <p:handoutMasterIdLst>
    <p:handoutMasterId r:id="rId53"/>
  </p:handoutMasterIdLst>
  <p:sldIdLst>
    <p:sldId id="414" r:id="rId5"/>
    <p:sldId id="415" r:id="rId6"/>
    <p:sldId id="2147480086" r:id="rId7"/>
    <p:sldId id="524" r:id="rId8"/>
    <p:sldId id="525" r:id="rId9"/>
    <p:sldId id="545" r:id="rId10"/>
    <p:sldId id="526" r:id="rId11"/>
    <p:sldId id="2147480087" r:id="rId12"/>
    <p:sldId id="527" r:id="rId13"/>
    <p:sldId id="528" r:id="rId14"/>
    <p:sldId id="521" r:id="rId15"/>
    <p:sldId id="529" r:id="rId16"/>
    <p:sldId id="530" r:id="rId17"/>
    <p:sldId id="461" r:id="rId18"/>
    <p:sldId id="523" r:id="rId19"/>
    <p:sldId id="522" r:id="rId20"/>
    <p:sldId id="543" r:id="rId21"/>
    <p:sldId id="507" r:id="rId22"/>
    <p:sldId id="406" r:id="rId23"/>
    <p:sldId id="488" r:id="rId24"/>
    <p:sldId id="520" r:id="rId25"/>
    <p:sldId id="509" r:id="rId26"/>
    <p:sldId id="544" r:id="rId27"/>
    <p:sldId id="482" r:id="rId28"/>
    <p:sldId id="532" r:id="rId29"/>
    <p:sldId id="533" r:id="rId30"/>
    <p:sldId id="535" r:id="rId31"/>
    <p:sldId id="536" r:id="rId32"/>
    <p:sldId id="2147480029" r:id="rId33"/>
    <p:sldId id="2147480088" r:id="rId34"/>
    <p:sldId id="2147480089" r:id="rId35"/>
    <p:sldId id="2147480090" r:id="rId36"/>
    <p:sldId id="2147480074" r:id="rId37"/>
    <p:sldId id="510" r:id="rId38"/>
    <p:sldId id="537" r:id="rId39"/>
    <p:sldId id="538" r:id="rId40"/>
    <p:sldId id="540" r:id="rId41"/>
    <p:sldId id="539" r:id="rId42"/>
    <p:sldId id="541" r:id="rId43"/>
    <p:sldId id="542" r:id="rId44"/>
    <p:sldId id="511" r:id="rId45"/>
    <p:sldId id="2147480085" r:id="rId46"/>
    <p:sldId id="2147480080" r:id="rId47"/>
    <p:sldId id="2147480081" r:id="rId48"/>
    <p:sldId id="2147480083" r:id="rId49"/>
    <p:sldId id="2147480082" r:id="rId50"/>
    <p:sldId id="2147480075" r:id="rId51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85"/>
    <a:srgbClr val="B276B2"/>
    <a:srgbClr val="DECF3F"/>
    <a:srgbClr val="5DA5DA"/>
    <a:srgbClr val="60BD68"/>
    <a:srgbClr val="FAA43A"/>
    <a:srgbClr val="B2912F"/>
    <a:srgbClr val="F17CB0"/>
    <a:srgbClr val="8FCA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50000" autoAdjust="0"/>
  </p:normalViewPr>
  <p:slideViewPr>
    <p:cSldViewPr snapToGrid="0" snapToObjects="1">
      <p:cViewPr>
        <p:scale>
          <a:sx n="66" d="100"/>
          <a:sy n="66" d="100"/>
        </p:scale>
        <p:origin x="1304" y="480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648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ymailunisaedu-my.sharepoint.com/personal/estermaj_unisa_edu_au/Documents/COVID-weekly%20lates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ymailunisaedu-my.sharepoint.com/personal/estermaj_unisa_edu_au/Documents/COVID-weekly%20latest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mymailunisaedu-my.sharepoint.com/personal/estermaj_unisa_edu_au/Documents/COVID-weekly%20lates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mymailunisaedu-my.sharepoint.com/personal/estermaj_unisa_edu_au/Documents/COVID-weekly%20lates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AU" sz="3200" b="0" i="0" u="none" strike="noStrike" kern="1200" spc="0" baseline="0" dirty="0">
                <a:solidFill>
                  <a:srgbClr val="054A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en-AU" sz="3200" b="0" dirty="0">
                <a:solidFill>
                  <a:srgbClr val="054A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 - Weekly case numbers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AU" sz="3200" b="0" i="0" u="none" strike="noStrike" kern="1200" spc="0" baseline="0" dirty="0">
              <a:solidFill>
                <a:srgbClr val="054A8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670034995625546"/>
          <c:y val="0.13358024691358025"/>
          <c:w val="0.82480708661417335"/>
          <c:h val="0.5652345679012345"/>
        </c:manualLayout>
      </c:layout>
      <c:areaChart>
        <c:grouping val="standar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cat>
            <c:numRef>
              <c:f>'[COVID-weekly latest.xlsx]SA'!$A$55:$A$101</c:f>
              <c:numCache>
                <c:formatCode>d\-mmm\-yy</c:formatCode>
                <c:ptCount val="47"/>
                <c:pt idx="0">
                  <c:v>44932</c:v>
                </c:pt>
                <c:pt idx="1">
                  <c:v>44939</c:v>
                </c:pt>
                <c:pt idx="2">
                  <c:v>44946</c:v>
                </c:pt>
                <c:pt idx="3">
                  <c:v>44953</c:v>
                </c:pt>
                <c:pt idx="4">
                  <c:v>44960</c:v>
                </c:pt>
                <c:pt idx="5">
                  <c:v>44967</c:v>
                </c:pt>
                <c:pt idx="6">
                  <c:v>44974</c:v>
                </c:pt>
                <c:pt idx="7">
                  <c:v>44981</c:v>
                </c:pt>
                <c:pt idx="8">
                  <c:v>44988</c:v>
                </c:pt>
                <c:pt idx="9">
                  <c:v>44995</c:v>
                </c:pt>
                <c:pt idx="10">
                  <c:v>45002</c:v>
                </c:pt>
                <c:pt idx="11">
                  <c:v>45009</c:v>
                </c:pt>
                <c:pt idx="12">
                  <c:v>45016</c:v>
                </c:pt>
                <c:pt idx="13">
                  <c:v>45023</c:v>
                </c:pt>
                <c:pt idx="14">
                  <c:v>45030</c:v>
                </c:pt>
                <c:pt idx="15">
                  <c:v>45037</c:v>
                </c:pt>
                <c:pt idx="16">
                  <c:v>45044</c:v>
                </c:pt>
                <c:pt idx="17">
                  <c:v>45051</c:v>
                </c:pt>
                <c:pt idx="18">
                  <c:v>45058</c:v>
                </c:pt>
                <c:pt idx="19">
                  <c:v>45065</c:v>
                </c:pt>
                <c:pt idx="20">
                  <c:v>45072</c:v>
                </c:pt>
                <c:pt idx="21">
                  <c:v>45079</c:v>
                </c:pt>
                <c:pt idx="22">
                  <c:v>45086</c:v>
                </c:pt>
                <c:pt idx="23">
                  <c:v>45093</c:v>
                </c:pt>
                <c:pt idx="24">
                  <c:v>45100</c:v>
                </c:pt>
                <c:pt idx="25">
                  <c:v>45107</c:v>
                </c:pt>
                <c:pt idx="26">
                  <c:v>45114</c:v>
                </c:pt>
                <c:pt idx="27">
                  <c:v>45121</c:v>
                </c:pt>
                <c:pt idx="28">
                  <c:v>45128</c:v>
                </c:pt>
                <c:pt idx="29">
                  <c:v>45135</c:v>
                </c:pt>
                <c:pt idx="30">
                  <c:v>45142</c:v>
                </c:pt>
                <c:pt idx="31">
                  <c:v>45149</c:v>
                </c:pt>
                <c:pt idx="32">
                  <c:v>45156</c:v>
                </c:pt>
                <c:pt idx="33">
                  <c:v>45163</c:v>
                </c:pt>
                <c:pt idx="34">
                  <c:v>45170</c:v>
                </c:pt>
                <c:pt idx="35">
                  <c:v>45177</c:v>
                </c:pt>
                <c:pt idx="36">
                  <c:v>45184</c:v>
                </c:pt>
                <c:pt idx="37">
                  <c:v>45191</c:v>
                </c:pt>
                <c:pt idx="38">
                  <c:v>45198</c:v>
                </c:pt>
                <c:pt idx="39">
                  <c:v>45205</c:v>
                </c:pt>
                <c:pt idx="40">
                  <c:v>45212</c:v>
                </c:pt>
                <c:pt idx="41">
                  <c:v>45219</c:v>
                </c:pt>
                <c:pt idx="42">
                  <c:v>45226</c:v>
                </c:pt>
                <c:pt idx="43">
                  <c:v>45233</c:v>
                </c:pt>
                <c:pt idx="44">
                  <c:v>45240</c:v>
                </c:pt>
                <c:pt idx="45">
                  <c:v>45247</c:v>
                </c:pt>
                <c:pt idx="46">
                  <c:v>45254</c:v>
                </c:pt>
              </c:numCache>
            </c:numRef>
          </c:cat>
          <c:val>
            <c:numRef>
              <c:f>'[COVID-weekly latest.xlsx]SA'!$B$55:$B$101</c:f>
              <c:numCache>
                <c:formatCode>General</c:formatCode>
                <c:ptCount val="47"/>
                <c:pt idx="0">
                  <c:v>4954</c:v>
                </c:pt>
                <c:pt idx="1">
                  <c:v>3261</c:v>
                </c:pt>
                <c:pt idx="2">
                  <c:v>2053</c:v>
                </c:pt>
                <c:pt idx="3">
                  <c:v>1494</c:v>
                </c:pt>
                <c:pt idx="4">
                  <c:v>1286</c:v>
                </c:pt>
                <c:pt idx="5">
                  <c:v>1495</c:v>
                </c:pt>
                <c:pt idx="6">
                  <c:v>1720</c:v>
                </c:pt>
                <c:pt idx="7">
                  <c:v>1777</c:v>
                </c:pt>
                <c:pt idx="8">
                  <c:v>1700</c:v>
                </c:pt>
                <c:pt idx="9">
                  <c:v>1712</c:v>
                </c:pt>
                <c:pt idx="10">
                  <c:v>2347</c:v>
                </c:pt>
                <c:pt idx="11">
                  <c:v>2888</c:v>
                </c:pt>
                <c:pt idx="12">
                  <c:v>3179</c:v>
                </c:pt>
                <c:pt idx="13">
                  <c:v>3144</c:v>
                </c:pt>
                <c:pt idx="14">
                  <c:v>3173</c:v>
                </c:pt>
                <c:pt idx="15">
                  <c:v>2509</c:v>
                </c:pt>
                <c:pt idx="16">
                  <c:v>2674</c:v>
                </c:pt>
                <c:pt idx="17">
                  <c:v>2363</c:v>
                </c:pt>
                <c:pt idx="18">
                  <c:v>2471</c:v>
                </c:pt>
                <c:pt idx="19">
                  <c:v>3256</c:v>
                </c:pt>
                <c:pt idx="20">
                  <c:v>4012</c:v>
                </c:pt>
                <c:pt idx="21">
                  <c:v>3728</c:v>
                </c:pt>
                <c:pt idx="22">
                  <c:v>2593</c:v>
                </c:pt>
                <c:pt idx="23">
                  <c:v>1592</c:v>
                </c:pt>
                <c:pt idx="24">
                  <c:v>1351</c:v>
                </c:pt>
                <c:pt idx="25">
                  <c:v>1183</c:v>
                </c:pt>
                <c:pt idx="26">
                  <c:v>993</c:v>
                </c:pt>
                <c:pt idx="27">
                  <c:v>802</c:v>
                </c:pt>
                <c:pt idx="28">
                  <c:v>634</c:v>
                </c:pt>
                <c:pt idx="29">
                  <c:v>481</c:v>
                </c:pt>
                <c:pt idx="30">
                  <c:v>526</c:v>
                </c:pt>
                <c:pt idx="31">
                  <c:v>503</c:v>
                </c:pt>
                <c:pt idx="32">
                  <c:v>481</c:v>
                </c:pt>
                <c:pt idx="33">
                  <c:v>543</c:v>
                </c:pt>
                <c:pt idx="34">
                  <c:v>546</c:v>
                </c:pt>
                <c:pt idx="35">
                  <c:v>612</c:v>
                </c:pt>
                <c:pt idx="36">
                  <c:v>625</c:v>
                </c:pt>
                <c:pt idx="37">
                  <c:v>766</c:v>
                </c:pt>
                <c:pt idx="38">
                  <c:v>736</c:v>
                </c:pt>
                <c:pt idx="39">
                  <c:v>645</c:v>
                </c:pt>
                <c:pt idx="40">
                  <c:v>698</c:v>
                </c:pt>
                <c:pt idx="41">
                  <c:v>862</c:v>
                </c:pt>
                <c:pt idx="42">
                  <c:v>1069</c:v>
                </c:pt>
                <c:pt idx="43">
                  <c:v>1691</c:v>
                </c:pt>
                <c:pt idx="44">
                  <c:v>2493</c:v>
                </c:pt>
                <c:pt idx="45">
                  <c:v>2496</c:v>
                </c:pt>
                <c:pt idx="46">
                  <c:v>2065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97-4E96-BD4E-9093B82005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8428912"/>
        <c:axId val="277964896"/>
      </c:areaChart>
      <c:dateAx>
        <c:axId val="2098428912"/>
        <c:scaling>
          <c:orientation val="minMax"/>
        </c:scaling>
        <c:delete val="0"/>
        <c:axPos val="b"/>
        <c:numFmt formatCode="d\-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77964896"/>
        <c:crosses val="autoZero"/>
        <c:auto val="0"/>
        <c:lblOffset val="100"/>
        <c:baseTimeUnit val="days"/>
      </c:dateAx>
      <c:valAx>
        <c:axId val="277964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0984289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aseline="0">
          <a:latin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AU" sz="3200" b="0" i="0" u="none" strike="noStrike" kern="1200" spc="0" baseline="0" dirty="0">
                <a:solidFill>
                  <a:srgbClr val="054A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en-AU" sz="3200" b="0" dirty="0">
                <a:solidFill>
                  <a:srgbClr val="054A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 - People in hospital with COVID-19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AU" sz="3200" b="0" i="0" u="none" strike="noStrike" kern="1200" spc="0" baseline="0" dirty="0">
              <a:solidFill>
                <a:srgbClr val="054A8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10148731408575"/>
          <c:y val="0.15333333333333332"/>
          <c:w val="0.84275065616797895"/>
          <c:h val="0.59864391951006124"/>
        </c:manualLayout>
      </c:layout>
      <c:areaChart>
        <c:grouping val="standar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cat>
            <c:numRef>
              <c:f>'[COVID-weekly latest.xlsx]SA'!$A$55:$A$101</c:f>
              <c:numCache>
                <c:formatCode>d\-mmm\-yy</c:formatCode>
                <c:ptCount val="47"/>
                <c:pt idx="0">
                  <c:v>44932</c:v>
                </c:pt>
                <c:pt idx="1">
                  <c:v>44939</c:v>
                </c:pt>
                <c:pt idx="2">
                  <c:v>44946</c:v>
                </c:pt>
                <c:pt idx="3">
                  <c:v>44953</c:v>
                </c:pt>
                <c:pt idx="4">
                  <c:v>44960</c:v>
                </c:pt>
                <c:pt idx="5">
                  <c:v>44967</c:v>
                </c:pt>
                <c:pt idx="6">
                  <c:v>44974</c:v>
                </c:pt>
                <c:pt idx="7">
                  <c:v>44981</c:v>
                </c:pt>
                <c:pt idx="8">
                  <c:v>44988</c:v>
                </c:pt>
                <c:pt idx="9">
                  <c:v>44995</c:v>
                </c:pt>
                <c:pt idx="10">
                  <c:v>45002</c:v>
                </c:pt>
                <c:pt idx="11">
                  <c:v>45009</c:v>
                </c:pt>
                <c:pt idx="12">
                  <c:v>45016</c:v>
                </c:pt>
                <c:pt idx="13">
                  <c:v>45023</c:v>
                </c:pt>
                <c:pt idx="14">
                  <c:v>45030</c:v>
                </c:pt>
                <c:pt idx="15">
                  <c:v>45037</c:v>
                </c:pt>
                <c:pt idx="16">
                  <c:v>45044</c:v>
                </c:pt>
                <c:pt idx="17">
                  <c:v>45051</c:v>
                </c:pt>
                <c:pt idx="18">
                  <c:v>45058</c:v>
                </c:pt>
                <c:pt idx="19">
                  <c:v>45065</c:v>
                </c:pt>
                <c:pt idx="20">
                  <c:v>45072</c:v>
                </c:pt>
                <c:pt idx="21">
                  <c:v>45079</c:v>
                </c:pt>
                <c:pt idx="22">
                  <c:v>45086</c:v>
                </c:pt>
                <c:pt idx="23">
                  <c:v>45093</c:v>
                </c:pt>
                <c:pt idx="24">
                  <c:v>45100</c:v>
                </c:pt>
                <c:pt idx="25">
                  <c:v>45107</c:v>
                </c:pt>
                <c:pt idx="26">
                  <c:v>45114</c:v>
                </c:pt>
                <c:pt idx="27">
                  <c:v>45121</c:v>
                </c:pt>
                <c:pt idx="28">
                  <c:v>45128</c:v>
                </c:pt>
                <c:pt idx="29">
                  <c:v>45135</c:v>
                </c:pt>
                <c:pt idx="30">
                  <c:v>45142</c:v>
                </c:pt>
                <c:pt idx="31">
                  <c:v>45149</c:v>
                </c:pt>
                <c:pt idx="32">
                  <c:v>45156</c:v>
                </c:pt>
                <c:pt idx="33">
                  <c:v>45163</c:v>
                </c:pt>
                <c:pt idx="34">
                  <c:v>45170</c:v>
                </c:pt>
                <c:pt idx="35">
                  <c:v>45177</c:v>
                </c:pt>
                <c:pt idx="36">
                  <c:v>45184</c:v>
                </c:pt>
                <c:pt idx="37">
                  <c:v>45191</c:v>
                </c:pt>
                <c:pt idx="38">
                  <c:v>45198</c:v>
                </c:pt>
                <c:pt idx="39">
                  <c:v>45205</c:v>
                </c:pt>
                <c:pt idx="40">
                  <c:v>45212</c:v>
                </c:pt>
                <c:pt idx="41">
                  <c:v>45219</c:v>
                </c:pt>
                <c:pt idx="42">
                  <c:v>45226</c:v>
                </c:pt>
                <c:pt idx="43">
                  <c:v>45233</c:v>
                </c:pt>
                <c:pt idx="44">
                  <c:v>45240</c:v>
                </c:pt>
                <c:pt idx="45">
                  <c:v>45247</c:v>
                </c:pt>
                <c:pt idx="46">
                  <c:v>45254</c:v>
                </c:pt>
              </c:numCache>
            </c:numRef>
          </c:cat>
          <c:val>
            <c:numRef>
              <c:f>'[COVID-weekly latest.xlsx]SA'!$D$55:$D$101</c:f>
              <c:numCache>
                <c:formatCode>General</c:formatCode>
                <c:ptCount val="47"/>
                <c:pt idx="0">
                  <c:v>185</c:v>
                </c:pt>
                <c:pt idx="1">
                  <c:v>128</c:v>
                </c:pt>
                <c:pt idx="2">
                  <c:v>102</c:v>
                </c:pt>
                <c:pt idx="3">
                  <c:v>74</c:v>
                </c:pt>
                <c:pt idx="4">
                  <c:v>65</c:v>
                </c:pt>
                <c:pt idx="5">
                  <c:v>52</c:v>
                </c:pt>
                <c:pt idx="6">
                  <c:v>42</c:v>
                </c:pt>
                <c:pt idx="7">
                  <c:v>46</c:v>
                </c:pt>
                <c:pt idx="8">
                  <c:v>35</c:v>
                </c:pt>
                <c:pt idx="9">
                  <c:v>47</c:v>
                </c:pt>
                <c:pt idx="10">
                  <c:v>59</c:v>
                </c:pt>
                <c:pt idx="11">
                  <c:v>135</c:v>
                </c:pt>
                <c:pt idx="12">
                  <c:v>138</c:v>
                </c:pt>
                <c:pt idx="13">
                  <c:v>125</c:v>
                </c:pt>
                <c:pt idx="14">
                  <c:v>89</c:v>
                </c:pt>
                <c:pt idx="15">
                  <c:v>110</c:v>
                </c:pt>
                <c:pt idx="16">
                  <c:v>134</c:v>
                </c:pt>
                <c:pt idx="17">
                  <c:v>120</c:v>
                </c:pt>
                <c:pt idx="18">
                  <c:v>130</c:v>
                </c:pt>
                <c:pt idx="19">
                  <c:v>140</c:v>
                </c:pt>
                <c:pt idx="20">
                  <c:v>177</c:v>
                </c:pt>
                <c:pt idx="21">
                  <c:v>198</c:v>
                </c:pt>
                <c:pt idx="22">
                  <c:v>129</c:v>
                </c:pt>
                <c:pt idx="23">
                  <c:v>106</c:v>
                </c:pt>
                <c:pt idx="24">
                  <c:v>96</c:v>
                </c:pt>
                <c:pt idx="25">
                  <c:v>91</c:v>
                </c:pt>
                <c:pt idx="26">
                  <c:v>74</c:v>
                </c:pt>
                <c:pt idx="27">
                  <c:v>67</c:v>
                </c:pt>
                <c:pt idx="28">
                  <c:v>48</c:v>
                </c:pt>
                <c:pt idx="29">
                  <c:v>48</c:v>
                </c:pt>
                <c:pt idx="30">
                  <c:v>48</c:v>
                </c:pt>
                <c:pt idx="31">
                  <c:v>37</c:v>
                </c:pt>
                <c:pt idx="32">
                  <c:v>37</c:v>
                </c:pt>
                <c:pt idx="33">
                  <c:v>36</c:v>
                </c:pt>
                <c:pt idx="34">
                  <c:v>26</c:v>
                </c:pt>
                <c:pt idx="35">
                  <c:v>30</c:v>
                </c:pt>
                <c:pt idx="36">
                  <c:v>41</c:v>
                </c:pt>
                <c:pt idx="37">
                  <c:v>39</c:v>
                </c:pt>
                <c:pt idx="38">
                  <c:v>36</c:v>
                </c:pt>
                <c:pt idx="39">
                  <c:v>27</c:v>
                </c:pt>
                <c:pt idx="40">
                  <c:v>19</c:v>
                </c:pt>
                <c:pt idx="41">
                  <c:v>30</c:v>
                </c:pt>
                <c:pt idx="42">
                  <c:v>30</c:v>
                </c:pt>
                <c:pt idx="43">
                  <c:v>36</c:v>
                </c:pt>
                <c:pt idx="44">
                  <c:v>33</c:v>
                </c:pt>
                <c:pt idx="45">
                  <c:v>109</c:v>
                </c:pt>
                <c:pt idx="46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C8-4A5D-B598-BE5CCF3585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5811328"/>
        <c:axId val="1287656656"/>
      </c:areaChart>
      <c:dateAx>
        <c:axId val="1275811328"/>
        <c:scaling>
          <c:orientation val="minMax"/>
        </c:scaling>
        <c:delete val="0"/>
        <c:axPos val="b"/>
        <c:numFmt formatCode="d\-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287656656"/>
        <c:crosses val="autoZero"/>
        <c:auto val="1"/>
        <c:lblOffset val="100"/>
        <c:baseTimeUnit val="days"/>
      </c:dateAx>
      <c:valAx>
        <c:axId val="128765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2758113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AU" sz="3200" b="0" i="0" u="none" strike="noStrike" kern="1200" spc="0" baseline="0" dirty="0">
                <a:solidFill>
                  <a:srgbClr val="054A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en-AU" sz="3200" b="0" dirty="0">
                <a:solidFill>
                  <a:srgbClr val="054A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South Australia - Cases hospitalised (%)</a:t>
            </a:r>
          </a:p>
        </c:rich>
      </c:tx>
      <c:layout>
        <c:manualLayout>
          <c:xMode val="edge"/>
          <c:yMode val="edge"/>
          <c:x val="0.14336800087489063"/>
          <c:y val="5.92592592592592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AU" sz="3200" b="0" i="0" u="none" strike="noStrike" kern="1200" spc="0" baseline="0" dirty="0">
              <a:solidFill>
                <a:srgbClr val="054A8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123797025371827E-2"/>
          <c:y val="0.21419130941965583"/>
          <c:w val="0.88759842519685039"/>
          <c:h val="0.51445261009040533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SA!$A$55:$A$101</c:f>
              <c:numCache>
                <c:formatCode>d\-mmm\-yy</c:formatCode>
                <c:ptCount val="47"/>
                <c:pt idx="0">
                  <c:v>44932</c:v>
                </c:pt>
                <c:pt idx="1">
                  <c:v>44939</c:v>
                </c:pt>
                <c:pt idx="2">
                  <c:v>44946</c:v>
                </c:pt>
                <c:pt idx="3">
                  <c:v>44953</c:v>
                </c:pt>
                <c:pt idx="4">
                  <c:v>44960</c:v>
                </c:pt>
                <c:pt idx="5">
                  <c:v>44967</c:v>
                </c:pt>
                <c:pt idx="6">
                  <c:v>44974</c:v>
                </c:pt>
                <c:pt idx="7">
                  <c:v>44981</c:v>
                </c:pt>
                <c:pt idx="8">
                  <c:v>44988</c:v>
                </c:pt>
                <c:pt idx="9">
                  <c:v>44995</c:v>
                </c:pt>
                <c:pt idx="10">
                  <c:v>45002</c:v>
                </c:pt>
                <c:pt idx="11">
                  <c:v>45009</c:v>
                </c:pt>
                <c:pt idx="12">
                  <c:v>45016</c:v>
                </c:pt>
                <c:pt idx="13">
                  <c:v>45023</c:v>
                </c:pt>
                <c:pt idx="14">
                  <c:v>45030</c:v>
                </c:pt>
                <c:pt idx="15">
                  <c:v>45037</c:v>
                </c:pt>
                <c:pt idx="16">
                  <c:v>45044</c:v>
                </c:pt>
                <c:pt idx="17">
                  <c:v>45051</c:v>
                </c:pt>
                <c:pt idx="18">
                  <c:v>45058</c:v>
                </c:pt>
                <c:pt idx="19">
                  <c:v>45065</c:v>
                </c:pt>
                <c:pt idx="20">
                  <c:v>45072</c:v>
                </c:pt>
                <c:pt idx="21">
                  <c:v>45079</c:v>
                </c:pt>
                <c:pt idx="22">
                  <c:v>45086</c:v>
                </c:pt>
                <c:pt idx="23">
                  <c:v>45093</c:v>
                </c:pt>
                <c:pt idx="24">
                  <c:v>45100</c:v>
                </c:pt>
                <c:pt idx="25">
                  <c:v>45107</c:v>
                </c:pt>
                <c:pt idx="26">
                  <c:v>45114</c:v>
                </c:pt>
                <c:pt idx="27">
                  <c:v>45121</c:v>
                </c:pt>
                <c:pt idx="28">
                  <c:v>45128</c:v>
                </c:pt>
                <c:pt idx="29">
                  <c:v>45135</c:v>
                </c:pt>
                <c:pt idx="30">
                  <c:v>45142</c:v>
                </c:pt>
                <c:pt idx="31">
                  <c:v>45149</c:v>
                </c:pt>
                <c:pt idx="32">
                  <c:v>45156</c:v>
                </c:pt>
                <c:pt idx="33">
                  <c:v>45163</c:v>
                </c:pt>
                <c:pt idx="34">
                  <c:v>45170</c:v>
                </c:pt>
                <c:pt idx="35">
                  <c:v>45177</c:v>
                </c:pt>
                <c:pt idx="36">
                  <c:v>45184</c:v>
                </c:pt>
                <c:pt idx="37">
                  <c:v>45191</c:v>
                </c:pt>
                <c:pt idx="38">
                  <c:v>45198</c:v>
                </c:pt>
                <c:pt idx="39">
                  <c:v>45205</c:v>
                </c:pt>
                <c:pt idx="40">
                  <c:v>45212</c:v>
                </c:pt>
                <c:pt idx="41">
                  <c:v>45219</c:v>
                </c:pt>
                <c:pt idx="42">
                  <c:v>45226</c:v>
                </c:pt>
                <c:pt idx="43">
                  <c:v>45233</c:v>
                </c:pt>
                <c:pt idx="44">
                  <c:v>45240</c:v>
                </c:pt>
                <c:pt idx="45">
                  <c:v>45247</c:v>
                </c:pt>
                <c:pt idx="46">
                  <c:v>45254</c:v>
                </c:pt>
              </c:numCache>
            </c:numRef>
          </c:cat>
          <c:val>
            <c:numRef>
              <c:f>SA!$I$55:$I$101</c:f>
              <c:numCache>
                <c:formatCode>General</c:formatCode>
                <c:ptCount val="47"/>
                <c:pt idx="0">
                  <c:v>1.7662784036662211</c:v>
                </c:pt>
                <c:pt idx="1">
                  <c:v>1.668622083170382</c:v>
                </c:pt>
                <c:pt idx="2">
                  <c:v>2.0589422688736376</c:v>
                </c:pt>
                <c:pt idx="3">
                  <c:v>2.269242563630788</c:v>
                </c:pt>
                <c:pt idx="4">
                  <c:v>3.1660983925962007</c:v>
                </c:pt>
                <c:pt idx="5">
                  <c:v>3.4805890227576977</c:v>
                </c:pt>
                <c:pt idx="6">
                  <c:v>3.2659409020217729</c:v>
                </c:pt>
                <c:pt idx="7">
                  <c:v>3.0769230769230771</c:v>
                </c:pt>
                <c:pt idx="8">
                  <c:v>2.0348837209302326</c:v>
                </c:pt>
                <c:pt idx="9">
                  <c:v>2.6449071468767587</c:v>
                </c:pt>
                <c:pt idx="10">
                  <c:v>3.4705882352941178</c:v>
                </c:pt>
                <c:pt idx="11">
                  <c:v>7.8855140186915884</c:v>
                </c:pt>
                <c:pt idx="12">
                  <c:v>5.8798466126970599</c:v>
                </c:pt>
                <c:pt idx="13">
                  <c:v>4.3282548476454297</c:v>
                </c:pt>
                <c:pt idx="14">
                  <c:v>2.7996225228059139</c:v>
                </c:pt>
                <c:pt idx="15">
                  <c:v>3.4987277353689565</c:v>
                </c:pt>
                <c:pt idx="16">
                  <c:v>4.2231326820044126</c:v>
                </c:pt>
                <c:pt idx="17">
                  <c:v>4.7827819848545241</c:v>
                </c:pt>
                <c:pt idx="18">
                  <c:v>4.861630516080778</c:v>
                </c:pt>
                <c:pt idx="19">
                  <c:v>5.924672027084215</c:v>
                </c:pt>
                <c:pt idx="20">
                  <c:v>7.1630918656414408</c:v>
                </c:pt>
                <c:pt idx="21">
                  <c:v>6.0810810810810807</c:v>
                </c:pt>
                <c:pt idx="22">
                  <c:v>3.2153539381854435</c:v>
                </c:pt>
                <c:pt idx="23">
                  <c:v>2.8433476394849784</c:v>
                </c:pt>
                <c:pt idx="24">
                  <c:v>3.7022753567296567</c:v>
                </c:pt>
                <c:pt idx="25">
                  <c:v>5.71608040201005</c:v>
                </c:pt>
                <c:pt idx="26">
                  <c:v>5.4774241302738709</c:v>
                </c:pt>
                <c:pt idx="27">
                  <c:v>5.6635672020287409</c:v>
                </c:pt>
                <c:pt idx="28">
                  <c:v>4.833836858006042</c:v>
                </c:pt>
                <c:pt idx="29">
                  <c:v>5.9850374064837908</c:v>
                </c:pt>
                <c:pt idx="30">
                  <c:v>7.5709779179810726</c:v>
                </c:pt>
                <c:pt idx="31">
                  <c:v>7.6923076923076925</c:v>
                </c:pt>
                <c:pt idx="32">
                  <c:v>7.0342205323193916</c:v>
                </c:pt>
                <c:pt idx="33">
                  <c:v>7.1570576540755466</c:v>
                </c:pt>
                <c:pt idx="34">
                  <c:v>5.4054054054054053</c:v>
                </c:pt>
                <c:pt idx="35">
                  <c:v>5.5248618784530388</c:v>
                </c:pt>
                <c:pt idx="36">
                  <c:v>7.5091575091575091</c:v>
                </c:pt>
                <c:pt idx="37">
                  <c:v>6.3725490196078427</c:v>
                </c:pt>
                <c:pt idx="38">
                  <c:v>5.76</c:v>
                </c:pt>
                <c:pt idx="39">
                  <c:v>3.524804177545692</c:v>
                </c:pt>
                <c:pt idx="40">
                  <c:v>2.5815217391304346</c:v>
                </c:pt>
                <c:pt idx="41">
                  <c:v>4.6511627906976747</c:v>
                </c:pt>
                <c:pt idx="42">
                  <c:v>4.2979942693409745</c:v>
                </c:pt>
                <c:pt idx="43">
                  <c:v>4.1763341067285387</c:v>
                </c:pt>
                <c:pt idx="44">
                  <c:v>3.0869971936389149</c:v>
                </c:pt>
                <c:pt idx="45">
                  <c:v>6.4458900059136601</c:v>
                </c:pt>
                <c:pt idx="46">
                  <c:v>3.4897713598074609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1D-4E46-8463-5FA4A02C9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808880"/>
        <c:axId val="1967783840"/>
      </c:lineChart>
      <c:dateAx>
        <c:axId val="163808880"/>
        <c:scaling>
          <c:orientation val="minMax"/>
        </c:scaling>
        <c:delete val="0"/>
        <c:axPos val="b"/>
        <c:numFmt formatCode="d\-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967783840"/>
        <c:crosses val="autoZero"/>
        <c:auto val="1"/>
        <c:lblOffset val="100"/>
        <c:baseTimeUnit val="days"/>
      </c:dateAx>
      <c:valAx>
        <c:axId val="196778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6380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en-US" sz="2400" b="0" i="0" u="none" strike="noStrike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AU" sz="3200" b="0" i="0" u="none" strike="noStrike" kern="1200" spc="0" baseline="0" dirty="0">
                <a:solidFill>
                  <a:srgbClr val="054A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en-AU" sz="3200" b="0" dirty="0">
                <a:solidFill>
                  <a:srgbClr val="054A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South Australia - </a:t>
            </a:r>
            <a:r>
              <a:rPr lang="en-AU" sz="3200" b="0" dirty="0" err="1">
                <a:solidFill>
                  <a:srgbClr val="054A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Reff</a:t>
            </a:r>
            <a:endParaRPr lang="en-AU" sz="3200" b="0" dirty="0">
              <a:solidFill>
                <a:srgbClr val="054A8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2635346675415573"/>
          <c:y val="5.1851851851851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AU" sz="3200" b="0" i="0" u="none" strike="noStrike" kern="1200" spc="0" baseline="0" dirty="0">
              <a:solidFill>
                <a:srgbClr val="054A8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430916447944007"/>
          <c:y val="0.2002469135802469"/>
          <c:w val="0.80986854768153971"/>
          <c:h val="0.54303917565859827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SA!$A$55:$A$101</c:f>
              <c:numCache>
                <c:formatCode>d\-mmm\-yy</c:formatCode>
                <c:ptCount val="47"/>
                <c:pt idx="0">
                  <c:v>44932</c:v>
                </c:pt>
                <c:pt idx="1">
                  <c:v>44939</c:v>
                </c:pt>
                <c:pt idx="2">
                  <c:v>44946</c:v>
                </c:pt>
                <c:pt idx="3">
                  <c:v>44953</c:v>
                </c:pt>
                <c:pt idx="4">
                  <c:v>44960</c:v>
                </c:pt>
                <c:pt idx="5">
                  <c:v>44967</c:v>
                </c:pt>
                <c:pt idx="6">
                  <c:v>44974</c:v>
                </c:pt>
                <c:pt idx="7">
                  <c:v>44981</c:v>
                </c:pt>
                <c:pt idx="8">
                  <c:v>44988</c:v>
                </c:pt>
                <c:pt idx="9">
                  <c:v>44995</c:v>
                </c:pt>
                <c:pt idx="10">
                  <c:v>45002</c:v>
                </c:pt>
                <c:pt idx="11">
                  <c:v>45009</c:v>
                </c:pt>
                <c:pt idx="12">
                  <c:v>45016</c:v>
                </c:pt>
                <c:pt idx="13">
                  <c:v>45023</c:v>
                </c:pt>
                <c:pt idx="14">
                  <c:v>45030</c:v>
                </c:pt>
                <c:pt idx="15">
                  <c:v>45037</c:v>
                </c:pt>
                <c:pt idx="16">
                  <c:v>45044</c:v>
                </c:pt>
                <c:pt idx="17">
                  <c:v>45051</c:v>
                </c:pt>
                <c:pt idx="18">
                  <c:v>45058</c:v>
                </c:pt>
                <c:pt idx="19">
                  <c:v>45065</c:v>
                </c:pt>
                <c:pt idx="20">
                  <c:v>45072</c:v>
                </c:pt>
                <c:pt idx="21">
                  <c:v>45079</c:v>
                </c:pt>
                <c:pt idx="22">
                  <c:v>45086</c:v>
                </c:pt>
                <c:pt idx="23">
                  <c:v>45093</c:v>
                </c:pt>
                <c:pt idx="24">
                  <c:v>45100</c:v>
                </c:pt>
                <c:pt idx="25">
                  <c:v>45107</c:v>
                </c:pt>
                <c:pt idx="26">
                  <c:v>45114</c:v>
                </c:pt>
                <c:pt idx="27">
                  <c:v>45121</c:v>
                </c:pt>
                <c:pt idx="28">
                  <c:v>45128</c:v>
                </c:pt>
                <c:pt idx="29">
                  <c:v>45135</c:v>
                </c:pt>
                <c:pt idx="30">
                  <c:v>45142</c:v>
                </c:pt>
                <c:pt idx="31">
                  <c:v>45149</c:v>
                </c:pt>
                <c:pt idx="32">
                  <c:v>45156</c:v>
                </c:pt>
                <c:pt idx="33">
                  <c:v>45163</c:v>
                </c:pt>
                <c:pt idx="34">
                  <c:v>45170</c:v>
                </c:pt>
                <c:pt idx="35">
                  <c:v>45177</c:v>
                </c:pt>
                <c:pt idx="36">
                  <c:v>45184</c:v>
                </c:pt>
                <c:pt idx="37">
                  <c:v>45191</c:v>
                </c:pt>
                <c:pt idx="38">
                  <c:v>45198</c:v>
                </c:pt>
                <c:pt idx="39">
                  <c:v>45205</c:v>
                </c:pt>
                <c:pt idx="40">
                  <c:v>45212</c:v>
                </c:pt>
                <c:pt idx="41">
                  <c:v>45219</c:v>
                </c:pt>
                <c:pt idx="42">
                  <c:v>45226</c:v>
                </c:pt>
                <c:pt idx="43">
                  <c:v>45233</c:v>
                </c:pt>
                <c:pt idx="44">
                  <c:v>45240</c:v>
                </c:pt>
                <c:pt idx="45">
                  <c:v>45247</c:v>
                </c:pt>
                <c:pt idx="46">
                  <c:v>45254</c:v>
                </c:pt>
              </c:numCache>
            </c:numRef>
          </c:cat>
          <c:val>
            <c:numRef>
              <c:f>SA!$C$55:$C$101</c:f>
              <c:numCache>
                <c:formatCode>0.00</c:formatCode>
                <c:ptCount val="47"/>
                <c:pt idx="0">
                  <c:v>0.77891131213070586</c:v>
                </c:pt>
                <c:pt idx="1">
                  <c:v>0.78745473365638496</c:v>
                </c:pt>
                <c:pt idx="2">
                  <c:v>0.76765248028763378</c:v>
                </c:pt>
                <c:pt idx="3">
                  <c:v>0.83391337942762223</c:v>
                </c:pt>
                <c:pt idx="4">
                  <c:v>0.91789815682178388</c:v>
                </c:pt>
                <c:pt idx="5">
                  <c:v>1.0898621160017579</c:v>
                </c:pt>
                <c:pt idx="6">
                  <c:v>1.0834096927958685</c:v>
                </c:pt>
                <c:pt idx="7">
                  <c:v>1.0188044804777883</c:v>
                </c:pt>
                <c:pt idx="8">
                  <c:v>0.97500438241876863</c:v>
                </c:pt>
                <c:pt idx="9">
                  <c:v>1.0040275326023236</c:v>
                </c:pt>
                <c:pt idx="10">
                  <c:v>1.1975428036022537</c:v>
                </c:pt>
                <c:pt idx="11">
                  <c:v>1.1258398794874467</c:v>
                </c:pt>
                <c:pt idx="12">
                  <c:v>1.0563911766077376</c:v>
                </c:pt>
                <c:pt idx="13">
                  <c:v>0.99369379248435763</c:v>
                </c:pt>
                <c:pt idx="14">
                  <c:v>1.0052604380775718</c:v>
                </c:pt>
                <c:pt idx="15">
                  <c:v>0.87444352296552541</c:v>
                </c:pt>
                <c:pt idx="16">
                  <c:v>1.0370653834964039</c:v>
                </c:pt>
                <c:pt idx="17">
                  <c:v>0.93178477654849701</c:v>
                </c:pt>
                <c:pt idx="18">
                  <c:v>1.0258665536296401</c:v>
                </c:pt>
                <c:pt idx="19">
                  <c:v>1.1707490133867593</c:v>
                </c:pt>
                <c:pt idx="20">
                  <c:v>1.1267178091668342</c:v>
                </c:pt>
                <c:pt idx="21">
                  <c:v>0.95891472616669504</c:v>
                </c:pt>
                <c:pt idx="22">
                  <c:v>0.81264510135631496</c:v>
                </c:pt>
                <c:pt idx="23">
                  <c:v>0.75672390782062016</c:v>
                </c:pt>
                <c:pt idx="24">
                  <c:v>0.91046690326641067</c:v>
                </c:pt>
                <c:pt idx="25">
                  <c:v>0.92692665044974198</c:v>
                </c:pt>
                <c:pt idx="26">
                  <c:v>0.90479698566753441</c:v>
                </c:pt>
                <c:pt idx="27">
                  <c:v>0.88508663475413085</c:v>
                </c:pt>
                <c:pt idx="28">
                  <c:v>0.87431041370566887</c:v>
                </c:pt>
                <c:pt idx="29">
                  <c:v>0.85400510681682051</c:v>
                </c:pt>
                <c:pt idx="30">
                  <c:v>1.052433508835164</c:v>
                </c:pt>
                <c:pt idx="31">
                  <c:v>0.97477445083597491</c:v>
                </c:pt>
                <c:pt idx="32">
                  <c:v>0.97476784614538448</c:v>
                </c:pt>
                <c:pt idx="33">
                  <c:v>1.071737508649101</c:v>
                </c:pt>
                <c:pt idx="34">
                  <c:v>1.0031533360862559</c:v>
                </c:pt>
                <c:pt idx="35">
                  <c:v>1.067380593722993</c:v>
                </c:pt>
                <c:pt idx="36">
                  <c:v>1.0120834895170843</c:v>
                </c:pt>
                <c:pt idx="37">
                  <c:v>1.1232721759402806</c:v>
                </c:pt>
                <c:pt idx="38">
                  <c:v>0.97742888329151123</c:v>
                </c:pt>
                <c:pt idx="39">
                  <c:v>0.92735667042544467</c:v>
                </c:pt>
                <c:pt idx="40">
                  <c:v>1.0461586430646497</c:v>
                </c:pt>
                <c:pt idx="41">
                  <c:v>1.1281646355682171</c:v>
                </c:pt>
                <c:pt idx="42">
                  <c:v>1.1308673869588133</c:v>
                </c:pt>
                <c:pt idx="43">
                  <c:v>1.299598157874835</c:v>
                </c:pt>
                <c:pt idx="44">
                  <c:v>1.248333625870012</c:v>
                </c:pt>
                <c:pt idx="45">
                  <c:v>1.0006874624602224</c:v>
                </c:pt>
                <c:pt idx="46">
                  <c:v>0.89734079941137379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05-48AE-8BD0-7E01A99572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4384783"/>
        <c:axId val="740621855"/>
      </c:lineChart>
      <c:dateAx>
        <c:axId val="744384783"/>
        <c:scaling>
          <c:orientation val="minMax"/>
        </c:scaling>
        <c:delete val="0"/>
        <c:axPos val="b"/>
        <c:numFmt formatCode="d\-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740621855"/>
        <c:crosses val="autoZero"/>
        <c:auto val="1"/>
        <c:lblOffset val="100"/>
        <c:baseTimeUnit val="days"/>
      </c:dateAx>
      <c:valAx>
        <c:axId val="740621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744384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en-US" sz="2400" b="0" i="0" u="none" strike="noStrike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AU" sz="3200" b="0" i="0" u="none" strike="noStrike" kern="1200" spc="0" baseline="0" dirty="0">
                <a:solidFill>
                  <a:srgbClr val="054A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en-AU" sz="3200" b="0" dirty="0">
                <a:solidFill>
                  <a:srgbClr val="054A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South Australia - %PCR tests positive</a:t>
            </a:r>
          </a:p>
        </c:rich>
      </c:tx>
      <c:layout>
        <c:manualLayout>
          <c:xMode val="edge"/>
          <c:yMode val="edge"/>
          <c:x val="0.20835061242344707"/>
          <c:y val="3.45679012345678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AU" sz="3200" b="0" i="0" u="none" strike="noStrike" kern="1200" spc="0" baseline="0" dirty="0">
              <a:solidFill>
                <a:srgbClr val="054A8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984645669291338E-2"/>
          <c:y val="0.18543209876543207"/>
          <c:w val="0.86928619860017498"/>
          <c:h val="0.6243746476134927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SA!$J$99:$J$107</c:f>
              <c:numCache>
                <c:formatCode>d\-mmm</c:formatCode>
                <c:ptCount val="9"/>
                <c:pt idx="0">
                  <c:v>45191</c:v>
                </c:pt>
                <c:pt idx="1">
                  <c:v>45198</c:v>
                </c:pt>
                <c:pt idx="2">
                  <c:v>45205</c:v>
                </c:pt>
                <c:pt idx="3">
                  <c:v>45212</c:v>
                </c:pt>
                <c:pt idx="4">
                  <c:v>45219</c:v>
                </c:pt>
                <c:pt idx="5">
                  <c:v>45226</c:v>
                </c:pt>
                <c:pt idx="6">
                  <c:v>45233</c:v>
                </c:pt>
                <c:pt idx="7">
                  <c:v>45240</c:v>
                </c:pt>
                <c:pt idx="8">
                  <c:v>45247</c:v>
                </c:pt>
              </c:numCache>
            </c:numRef>
          </c:cat>
          <c:val>
            <c:numRef>
              <c:f>SA!$K$99:$K$107</c:f>
              <c:numCache>
                <c:formatCode>0.00</c:formatCode>
                <c:ptCount val="9"/>
                <c:pt idx="0">
                  <c:v>14.4</c:v>
                </c:pt>
                <c:pt idx="1">
                  <c:v>17.3</c:v>
                </c:pt>
                <c:pt idx="2">
                  <c:v>14</c:v>
                </c:pt>
                <c:pt idx="3">
                  <c:v>15.4</c:v>
                </c:pt>
                <c:pt idx="4">
                  <c:v>21.8</c:v>
                </c:pt>
                <c:pt idx="5">
                  <c:v>22</c:v>
                </c:pt>
                <c:pt idx="6">
                  <c:v>28.5</c:v>
                </c:pt>
                <c:pt idx="7">
                  <c:v>37.03</c:v>
                </c:pt>
                <c:pt idx="8">
                  <c:v>35.44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BB-437D-9303-6BC1F3062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1766879"/>
        <c:axId val="1175802863"/>
      </c:lineChart>
      <c:dateAx>
        <c:axId val="1611766879"/>
        <c:scaling>
          <c:orientation val="minMax"/>
        </c:scaling>
        <c:delete val="0"/>
        <c:axPos val="b"/>
        <c:numFmt formatCode="d\-m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175802863"/>
        <c:crosses val="autoZero"/>
        <c:auto val="1"/>
        <c:lblOffset val="100"/>
        <c:baseTimeUnit val="days"/>
        <c:majorUnit val="7"/>
        <c:majorTimeUnit val="days"/>
      </c:dateAx>
      <c:valAx>
        <c:axId val="1175802863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611766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AU" sz="3200" b="0" i="0" u="none" strike="noStrike" kern="1200" spc="0" baseline="0" dirty="0">
                <a:solidFill>
                  <a:srgbClr val="054A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en-AU" sz="3200" b="0" dirty="0">
                <a:solidFill>
                  <a:srgbClr val="054A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WA- Weekly COVID-19 deaths</a:t>
            </a:r>
          </a:p>
        </c:rich>
      </c:tx>
      <c:layout>
        <c:manualLayout>
          <c:xMode val="edge"/>
          <c:yMode val="edge"/>
          <c:x val="0.16921172353455818"/>
          <c:y val="4.69135802469135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AU" sz="3200" b="0" i="0" u="none" strike="noStrike" kern="1200" spc="0" baseline="0" dirty="0">
              <a:solidFill>
                <a:srgbClr val="054A8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6742454068241474E-2"/>
          <c:y val="0.18949995139496451"/>
          <c:w val="0.85920942694663172"/>
          <c:h val="0.54144045883153491"/>
        </c:manualLayout>
      </c:layout>
      <c:areaChart>
        <c:grouping val="standar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cat>
            <c:numRef>
              <c:f>'[COVID-weekly latest.xlsx]WA'!$A$55:$A$101</c:f>
              <c:numCache>
                <c:formatCode>d\-mmm\-yy</c:formatCode>
                <c:ptCount val="47"/>
                <c:pt idx="0">
                  <c:v>44932</c:v>
                </c:pt>
                <c:pt idx="1">
                  <c:v>44939</c:v>
                </c:pt>
                <c:pt idx="2">
                  <c:v>44946</c:v>
                </c:pt>
                <c:pt idx="3">
                  <c:v>44953</c:v>
                </c:pt>
                <c:pt idx="4">
                  <c:v>44960</c:v>
                </c:pt>
                <c:pt idx="5">
                  <c:v>44967</c:v>
                </c:pt>
                <c:pt idx="6">
                  <c:v>44974</c:v>
                </c:pt>
                <c:pt idx="7">
                  <c:v>44981</c:v>
                </c:pt>
                <c:pt idx="8">
                  <c:v>44988</c:v>
                </c:pt>
                <c:pt idx="9">
                  <c:v>44995</c:v>
                </c:pt>
                <c:pt idx="10">
                  <c:v>45002</c:v>
                </c:pt>
                <c:pt idx="11">
                  <c:v>45009</c:v>
                </c:pt>
                <c:pt idx="12">
                  <c:v>45016</c:v>
                </c:pt>
                <c:pt idx="13">
                  <c:v>45023</c:v>
                </c:pt>
                <c:pt idx="14">
                  <c:v>45030</c:v>
                </c:pt>
                <c:pt idx="15">
                  <c:v>45037</c:v>
                </c:pt>
                <c:pt idx="16">
                  <c:v>45044</c:v>
                </c:pt>
                <c:pt idx="17">
                  <c:v>45051</c:v>
                </c:pt>
                <c:pt idx="18">
                  <c:v>45058</c:v>
                </c:pt>
                <c:pt idx="19">
                  <c:v>45065</c:v>
                </c:pt>
                <c:pt idx="20">
                  <c:v>45072</c:v>
                </c:pt>
                <c:pt idx="21">
                  <c:v>45079</c:v>
                </c:pt>
                <c:pt idx="22">
                  <c:v>45086</c:v>
                </c:pt>
                <c:pt idx="23">
                  <c:v>45093</c:v>
                </c:pt>
                <c:pt idx="24">
                  <c:v>45100</c:v>
                </c:pt>
                <c:pt idx="25">
                  <c:v>45107</c:v>
                </c:pt>
                <c:pt idx="26">
                  <c:v>45114</c:v>
                </c:pt>
                <c:pt idx="27">
                  <c:v>45121</c:v>
                </c:pt>
                <c:pt idx="28">
                  <c:v>45128</c:v>
                </c:pt>
                <c:pt idx="29">
                  <c:v>45135</c:v>
                </c:pt>
                <c:pt idx="30">
                  <c:v>45142</c:v>
                </c:pt>
                <c:pt idx="31">
                  <c:v>45149</c:v>
                </c:pt>
                <c:pt idx="32">
                  <c:v>45156</c:v>
                </c:pt>
                <c:pt idx="33">
                  <c:v>45163</c:v>
                </c:pt>
                <c:pt idx="34">
                  <c:v>45170</c:v>
                </c:pt>
                <c:pt idx="35">
                  <c:v>45177</c:v>
                </c:pt>
                <c:pt idx="36">
                  <c:v>45184</c:v>
                </c:pt>
                <c:pt idx="37">
                  <c:v>45191</c:v>
                </c:pt>
                <c:pt idx="38">
                  <c:v>45198</c:v>
                </c:pt>
                <c:pt idx="39">
                  <c:v>45205</c:v>
                </c:pt>
                <c:pt idx="40">
                  <c:v>45212</c:v>
                </c:pt>
                <c:pt idx="41">
                  <c:v>45219</c:v>
                </c:pt>
                <c:pt idx="42">
                  <c:v>45226</c:v>
                </c:pt>
                <c:pt idx="43">
                  <c:v>45233</c:v>
                </c:pt>
                <c:pt idx="44">
                  <c:v>45240</c:v>
                </c:pt>
                <c:pt idx="45">
                  <c:v>45247</c:v>
                </c:pt>
                <c:pt idx="46">
                  <c:v>45254</c:v>
                </c:pt>
              </c:numCache>
            </c:numRef>
          </c:cat>
          <c:val>
            <c:numRef>
              <c:f>'[COVID-weekly latest.xlsx]WA'!$F$55:$F$101</c:f>
              <c:numCache>
                <c:formatCode>General</c:formatCode>
                <c:ptCount val="47"/>
                <c:pt idx="0">
                  <c:v>29</c:v>
                </c:pt>
                <c:pt idx="1">
                  <c:v>23</c:v>
                </c:pt>
                <c:pt idx="2">
                  <c:v>21</c:v>
                </c:pt>
                <c:pt idx="3">
                  <c:v>36</c:v>
                </c:pt>
                <c:pt idx="4">
                  <c:v>11</c:v>
                </c:pt>
                <c:pt idx="5">
                  <c:v>7</c:v>
                </c:pt>
                <c:pt idx="6">
                  <c:v>4</c:v>
                </c:pt>
                <c:pt idx="7">
                  <c:v>2</c:v>
                </c:pt>
                <c:pt idx="8">
                  <c:v>8</c:v>
                </c:pt>
                <c:pt idx="9">
                  <c:v>4</c:v>
                </c:pt>
                <c:pt idx="10">
                  <c:v>29</c:v>
                </c:pt>
                <c:pt idx="11">
                  <c:v>7</c:v>
                </c:pt>
                <c:pt idx="12">
                  <c:v>7</c:v>
                </c:pt>
                <c:pt idx="13">
                  <c:v>3</c:v>
                </c:pt>
                <c:pt idx="14">
                  <c:v>8</c:v>
                </c:pt>
                <c:pt idx="15">
                  <c:v>13</c:v>
                </c:pt>
                <c:pt idx="16">
                  <c:v>5</c:v>
                </c:pt>
                <c:pt idx="17">
                  <c:v>11</c:v>
                </c:pt>
                <c:pt idx="18">
                  <c:v>14</c:v>
                </c:pt>
                <c:pt idx="19">
                  <c:v>5</c:v>
                </c:pt>
                <c:pt idx="20">
                  <c:v>30</c:v>
                </c:pt>
                <c:pt idx="21">
                  <c:v>13</c:v>
                </c:pt>
                <c:pt idx="22">
                  <c:v>7</c:v>
                </c:pt>
                <c:pt idx="23">
                  <c:v>7</c:v>
                </c:pt>
                <c:pt idx="24">
                  <c:v>4</c:v>
                </c:pt>
                <c:pt idx="25">
                  <c:v>2</c:v>
                </c:pt>
                <c:pt idx="26">
                  <c:v>6</c:v>
                </c:pt>
                <c:pt idx="27">
                  <c:v>6</c:v>
                </c:pt>
                <c:pt idx="28">
                  <c:v>4</c:v>
                </c:pt>
                <c:pt idx="29">
                  <c:v>60</c:v>
                </c:pt>
                <c:pt idx="30">
                  <c:v>11</c:v>
                </c:pt>
                <c:pt idx="31">
                  <c:v>10</c:v>
                </c:pt>
                <c:pt idx="32">
                  <c:v>11</c:v>
                </c:pt>
                <c:pt idx="33">
                  <c:v>7</c:v>
                </c:pt>
                <c:pt idx="34">
                  <c:v>3</c:v>
                </c:pt>
                <c:pt idx="35">
                  <c:v>0</c:v>
                </c:pt>
                <c:pt idx="36">
                  <c:v>7</c:v>
                </c:pt>
                <c:pt idx="37">
                  <c:v>8</c:v>
                </c:pt>
                <c:pt idx="38">
                  <c:v>4</c:v>
                </c:pt>
                <c:pt idx="39">
                  <c:v>5</c:v>
                </c:pt>
                <c:pt idx="40">
                  <c:v>7</c:v>
                </c:pt>
                <c:pt idx="41">
                  <c:v>6</c:v>
                </c:pt>
                <c:pt idx="42">
                  <c:v>4</c:v>
                </c:pt>
                <c:pt idx="43">
                  <c:v>0</c:v>
                </c:pt>
                <c:pt idx="44">
                  <c:v>2</c:v>
                </c:pt>
                <c:pt idx="45">
                  <c:v>4</c:v>
                </c:pt>
                <c:pt idx="4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DE-4CE5-9980-1E308F7B78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3001312"/>
        <c:axId val="1552049440"/>
      </c:areaChart>
      <c:dateAx>
        <c:axId val="1553001312"/>
        <c:scaling>
          <c:orientation val="minMax"/>
        </c:scaling>
        <c:delete val="0"/>
        <c:axPos val="b"/>
        <c:numFmt formatCode="d\-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552049440"/>
        <c:crosses val="autoZero"/>
        <c:auto val="1"/>
        <c:lblOffset val="100"/>
        <c:baseTimeUnit val="days"/>
      </c:dateAx>
      <c:valAx>
        <c:axId val="1552049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5530013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3200" b="0" i="0" u="none" strike="noStrike" kern="1200" spc="0" baseline="0" dirty="0">
                <a:solidFill>
                  <a:srgbClr val="054A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3200" b="0" dirty="0">
                <a:solidFill>
                  <a:srgbClr val="054A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Individuals with a booster in the last 6 months (%)</a:t>
            </a:r>
          </a:p>
        </c:rich>
      </c:tx>
      <c:layout>
        <c:manualLayout>
          <c:xMode val="edge"/>
          <c:yMode val="edge"/>
          <c:x val="8.9208333333333334E-2"/>
          <c:y val="4.69135802469135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3200" b="0" i="0" u="none" strike="noStrike" kern="1200" spc="0" baseline="0" dirty="0">
              <a:solidFill>
                <a:srgbClr val="054A8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847615923009623"/>
          <c:y val="0.30112499999999998"/>
          <c:w val="0.79434689413823267"/>
          <c:h val="0.53534448818897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75+</c:v>
                </c:pt>
                <c:pt idx="1">
                  <c:v>65-74</c:v>
                </c:pt>
                <c:pt idx="2">
                  <c:v>18-64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27.3</c:v>
                </c:pt>
                <c:pt idx="1">
                  <c:v>20.2</c:v>
                </c:pt>
                <c:pt idx="2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05-4949-9C1B-614BEA374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13169328"/>
        <c:axId val="331524992"/>
      </c:barChart>
      <c:catAx>
        <c:axId val="2113169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31524992"/>
        <c:crosses val="autoZero"/>
        <c:auto val="1"/>
        <c:lblAlgn val="ctr"/>
        <c:lblOffset val="100"/>
        <c:noMultiLvlLbl val="0"/>
      </c:catAx>
      <c:valAx>
        <c:axId val="331524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113169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0.15333</cdr:x>
      <cdr:y>0.35704</cdr:y>
    </cdr:from>
    <cdr:to>
      <cdr:x>0.9625</cdr:x>
      <cdr:y>0.35704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402BF60D-B051-470A-FA19-2CEC5384C644}"/>
            </a:ext>
          </a:extLst>
        </cdr:cNvPr>
        <cdr:cNvCxnSpPr/>
      </cdr:nvCxnSpPr>
      <cdr:spPr bwMode="auto">
        <a:xfrm xmlns:a="http://schemas.openxmlformats.org/drawingml/2006/main">
          <a:off x="1402080" y="1836418"/>
          <a:ext cx="7399020" cy="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FF6F4C1-4114-4918-8993-473D0CD5D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17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DB437F-59FE-4A6C-A802-8DC821426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43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DB437F-59FE-4A6C-A802-8DC82142699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79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DB437F-59FE-4A6C-A802-8DC82142699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76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DB437F-59FE-4A6C-A802-8DC82142699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31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DB437F-59FE-4A6C-A802-8DC82142699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8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DB437F-59FE-4A6C-A802-8DC82142699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73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DB437F-59FE-4A6C-A802-8DC82142699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8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97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875EA-9D8C-514D-99CE-7E4749565EB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32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DB437F-59FE-4A6C-A802-8DC82142699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51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D942E2-BAD8-FC47-AC93-B2BB6BCAFF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 descr="UniSA New Portrait 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728" y="590550"/>
            <a:ext cx="1288544" cy="1030835"/>
          </a:xfrm>
          <a:prstGeom prst="rect">
            <a:avLst/>
          </a:prstGeom>
        </p:spPr>
      </p:pic>
      <p:sp>
        <p:nvSpPr>
          <p:cNvPr id="4" name="Rectangle 8"/>
          <p:cNvSpPr>
            <a:spLocks noGrp="1" noChangeArrowheads="1"/>
          </p:cNvSpPr>
          <p:nvPr>
            <p:ph type="ctrTitle" sz="quarter" hasCustomPrompt="1"/>
          </p:nvPr>
        </p:nvSpPr>
        <p:spPr bwMode="auto">
          <a:xfrm>
            <a:off x="1358089" y="2184400"/>
            <a:ext cx="6437083" cy="8432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ubTitle" sz="quarter" idx="1" hasCustomPrompt="1"/>
          </p:nvPr>
        </p:nvSpPr>
        <p:spPr bwMode="auto">
          <a:xfrm>
            <a:off x="1366353" y="3332829"/>
            <a:ext cx="6428827" cy="1249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 or delete if not required</a:t>
            </a:r>
          </a:p>
        </p:txBody>
      </p:sp>
    </p:spTree>
    <p:extLst>
      <p:ext uri="{BB962C8B-B14F-4D97-AF65-F5344CB8AC3E}">
        <p14:creationId xmlns:p14="http://schemas.microsoft.com/office/powerpoint/2010/main" val="16813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6217" y="428627"/>
            <a:ext cx="8290903" cy="647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buNone/>
              <a:defRPr sz="3600" b="1" baseline="0">
                <a:solidFill>
                  <a:srgbClr val="054A89"/>
                </a:solidFill>
              </a:defRPr>
            </a:lvl1pPr>
          </a:lstStyle>
          <a:p>
            <a:pPr lvl="0"/>
            <a:r>
              <a:rPr lang="en-US" dirty="0"/>
              <a:t>Type heading here</a:t>
            </a:r>
            <a:endParaRPr lang="en-AU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16209" y="1295405"/>
            <a:ext cx="8280751" cy="3685304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b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 marL="1143000" indent="-228600">
              <a:buFont typeface="Arial" panose="020B0604020202020204" pitchFamily="34" charset="0"/>
              <a:buChar char="»"/>
              <a:defRPr sz="2000"/>
            </a:lvl3pPr>
          </a:lstStyle>
          <a:p>
            <a:pPr lvl="0"/>
            <a:r>
              <a:rPr lang="en-US" dirty="0"/>
              <a:t>Type text here</a:t>
            </a:r>
          </a:p>
          <a:p>
            <a:pPr lvl="1"/>
            <a:r>
              <a:rPr lang="en-US" dirty="0"/>
              <a:t>Second level if required</a:t>
            </a:r>
          </a:p>
          <a:p>
            <a:pPr lvl="2"/>
            <a:r>
              <a:rPr lang="en-US" dirty="0"/>
              <a:t>Third level if required</a:t>
            </a:r>
            <a:endParaRPr lang="en-A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/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3" y="-1"/>
            <a:ext cx="4573587" cy="5143501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i="1">
                <a:solidFill>
                  <a:srgbClr val="E632C0"/>
                </a:solidFill>
              </a:defRPr>
            </a:lvl1pPr>
          </a:lstStyle>
          <a:p>
            <a:r>
              <a:rPr lang="en-US" dirty="0"/>
              <a:t>Drag or insert image/chart/table to placeholder. Or c</a:t>
            </a:r>
            <a:r>
              <a:rPr lang="en-AU" dirty="0"/>
              <a:t>lick </a:t>
            </a:r>
            <a:br>
              <a:rPr lang="en-AU" dirty="0"/>
            </a:br>
            <a:r>
              <a:rPr lang="en-AU" dirty="0"/>
              <a:t>icon to add.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6217" y="428627"/>
            <a:ext cx="3820503" cy="647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buNone/>
              <a:defRPr sz="3600" b="1">
                <a:solidFill>
                  <a:srgbClr val="054A89"/>
                </a:solidFill>
              </a:defRPr>
            </a:lvl1pPr>
          </a:lstStyle>
          <a:p>
            <a:pPr lvl="0"/>
            <a:r>
              <a:rPr lang="en-US" dirty="0"/>
              <a:t>Type heading</a:t>
            </a:r>
            <a:endParaRPr lang="en-A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16209" y="1295405"/>
            <a:ext cx="3810351" cy="384809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Type text here</a:t>
            </a:r>
            <a:endParaRPr lang="en-A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/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572000" cy="514349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i="1">
                <a:solidFill>
                  <a:srgbClr val="E632C0"/>
                </a:solidFill>
              </a:defRPr>
            </a:lvl1pPr>
          </a:lstStyle>
          <a:p>
            <a:r>
              <a:rPr lang="en-US" dirty="0"/>
              <a:t>Drag or insert image/chart/table to placeholder. Or c</a:t>
            </a:r>
            <a:r>
              <a:rPr lang="en-AU" dirty="0"/>
              <a:t>lick </a:t>
            </a:r>
            <a:br>
              <a:rPr lang="en-AU" dirty="0"/>
            </a:br>
            <a:r>
              <a:rPr lang="en-AU" dirty="0"/>
              <a:t>icon to add.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47577" y="428627"/>
            <a:ext cx="3820503" cy="647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buNone/>
              <a:defRPr sz="3600" b="1">
                <a:solidFill>
                  <a:srgbClr val="054A89"/>
                </a:solidFill>
              </a:defRPr>
            </a:lvl1pPr>
          </a:lstStyle>
          <a:p>
            <a:pPr lvl="0"/>
            <a:r>
              <a:rPr lang="en-US" dirty="0"/>
              <a:t>Type heading</a:t>
            </a:r>
            <a:endParaRPr lang="en-A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947569" y="1295405"/>
            <a:ext cx="3810351" cy="384809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Type text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33627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i="1" baseline="0">
                <a:solidFill>
                  <a:srgbClr val="E632C0"/>
                </a:solidFill>
              </a:defRPr>
            </a:lvl1pPr>
          </a:lstStyle>
          <a:p>
            <a:r>
              <a:rPr lang="en-US" dirty="0"/>
              <a:t>Drag or insert image/chart/table </a:t>
            </a:r>
          </a:p>
          <a:p>
            <a:r>
              <a:rPr lang="en-US" dirty="0"/>
              <a:t>to placeholder. </a:t>
            </a:r>
          </a:p>
          <a:p>
            <a:r>
              <a:rPr lang="en-US" dirty="0"/>
              <a:t>Or c</a:t>
            </a:r>
            <a:r>
              <a:rPr lang="en-AU" dirty="0"/>
              <a:t>lick icon to add.</a:t>
            </a:r>
          </a:p>
        </p:txBody>
      </p:sp>
    </p:spTree>
    <p:extLst>
      <p:ext uri="{BB962C8B-B14F-4D97-AF65-F5344CB8AC3E}">
        <p14:creationId xmlns:p14="http://schemas.microsoft.com/office/powerpoint/2010/main" val="76824156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47587"/>
            <a:ext cx="9144000" cy="389591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i="1" baseline="0">
                <a:solidFill>
                  <a:srgbClr val="E632C0"/>
                </a:solidFill>
              </a:defRPr>
            </a:lvl1pPr>
          </a:lstStyle>
          <a:p>
            <a:r>
              <a:rPr lang="en-US" dirty="0"/>
              <a:t>Drag or insert image/chart/table </a:t>
            </a:r>
          </a:p>
          <a:p>
            <a:r>
              <a:rPr lang="en-US"/>
              <a:t>to </a:t>
            </a:r>
            <a:r>
              <a:rPr lang="en-US" dirty="0"/>
              <a:t>placeholder</a:t>
            </a:r>
            <a:r>
              <a:rPr lang="en-US"/>
              <a:t>. </a:t>
            </a:r>
          </a:p>
          <a:p>
            <a:r>
              <a:rPr lang="en-US"/>
              <a:t>Or </a:t>
            </a:r>
            <a:r>
              <a:rPr lang="en-US" dirty="0"/>
              <a:t>c</a:t>
            </a:r>
            <a:r>
              <a:rPr lang="en-AU" dirty="0"/>
              <a:t>lick icon to add.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6217" y="428627"/>
            <a:ext cx="8290903" cy="647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buNone/>
              <a:defRPr sz="3600" b="1" baseline="0">
                <a:solidFill>
                  <a:srgbClr val="054A89"/>
                </a:solidFill>
                <a:latin typeface="Altis UniSA" panose="020B0603030000000003" pitchFamily="34" charset="77"/>
              </a:defRPr>
            </a:lvl1pPr>
          </a:lstStyle>
          <a:p>
            <a:pPr lvl="0"/>
            <a:r>
              <a:rPr lang="en-US" dirty="0"/>
              <a:t>Type heading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610714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8EBF3C-6C79-414F-B2F0-C45AE2BA79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-line headlin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D7EED6-9882-DA32-8977-3941EC5E17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1" y="237517"/>
            <a:ext cx="8443004" cy="432810"/>
          </a:xfrm>
        </p:spPr>
        <p:txBody>
          <a:bodyPr anchor="b"/>
          <a:lstStyle>
            <a:lvl1pPr>
              <a:defRPr sz="2100">
                <a:solidFill>
                  <a:schemeClr val="accent1"/>
                </a:solidFill>
              </a:defRPr>
            </a:lvl1pPr>
          </a:lstStyle>
          <a:p>
            <a:r>
              <a:rPr lang="en-US"/>
              <a:t>One-line headline, one-column slide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BEA7858-B85C-A3AF-7F7B-167EFD8971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603319"/>
            <a:ext cx="8458200" cy="24050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50" b="1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>
                <a:solidFill>
                  <a:srgbClr val="00B6EE"/>
                </a:solidFill>
              </a:rPr>
              <a:t>Left-aligned subhead to go here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1051AA8-D032-A0C7-0534-DBE3B95F21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9773" y="4901319"/>
            <a:ext cx="330866" cy="948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7381F154-17CE-B548-B481-D2DE783568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ABF91EB-6CF0-5FDB-21E2-F090A9E03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92664" y="4901318"/>
            <a:ext cx="2766445" cy="948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© 2021 NOVAVAX. All rights reserved.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63346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14327" y="169205"/>
            <a:ext cx="8531352" cy="10214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>
              <a:defRPr sz="2550"/>
            </a:lvl1pPr>
          </a:lstStyle>
          <a:p>
            <a:pPr lvl="0"/>
            <a:r>
              <a:rPr lang="en-GB" alt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206786" y="162938"/>
            <a:ext cx="0" cy="1027760"/>
          </a:xfrm>
          <a:prstGeom prst="line">
            <a:avLst/>
          </a:prstGeom>
          <a:ln w="5715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314327" y="1369355"/>
            <a:ext cx="8532813" cy="342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012087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2971800" y="290514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1" r:id="rId3"/>
    <p:sldLayoutId id="2147483654" r:id="rId4"/>
    <p:sldLayoutId id="2147483659" r:id="rId5"/>
    <p:sldLayoutId id="2147483660" r:id="rId6"/>
    <p:sldLayoutId id="2147483649" r:id="rId7"/>
    <p:sldLayoutId id="2147483661" r:id="rId8"/>
    <p:sldLayoutId id="2147483662" r:id="rId9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pitchFamily="-65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65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65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65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65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pitchFamily="-65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pitchFamily="-65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pitchFamily="-65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pitchFamily="-65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pitchFamily="-65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65CADD8-8133-DA75-F348-CFB83644E359}"/>
              </a:ext>
            </a:extLst>
          </p:cNvPr>
          <p:cNvSpPr txBox="1"/>
          <p:nvPr/>
        </p:nvSpPr>
        <p:spPr>
          <a:xfrm>
            <a:off x="133350" y="731738"/>
            <a:ext cx="774954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AU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COVID-19 Update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November 2023</a:t>
            </a:r>
            <a:endParaRPr lang="en-US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Professor Adrian Esterman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Chair, Biostatistics and Epidemiology</a:t>
            </a:r>
          </a:p>
          <a:p>
            <a:pPr algn="ctr"/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University of South Australia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7" name="Picture 2" descr="University of South Australia : Rankings, Fees &amp; Courses Details | Top  Universities">
            <a:extLst>
              <a:ext uri="{FF2B5EF4-FFF2-40B4-BE49-F238E27FC236}">
                <a16:creationId xmlns:a16="http://schemas.microsoft.com/office/drawing/2014/main" id="{5400E414-8780-CCD3-4A08-7F77E9094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870" y="115520"/>
            <a:ext cx="906780" cy="90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5081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delaide Industry Sectors - Business Events - Tourism Australia">
            <a:extLst>
              <a:ext uri="{FF2B5EF4-FFF2-40B4-BE49-F238E27FC236}">
                <a16:creationId xmlns:a16="http://schemas.microsoft.com/office/drawing/2014/main" id="{00E64DBE-5F68-FB7C-730E-C855BD557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" t="18338"/>
          <a:stretch/>
        </p:blipFill>
        <p:spPr bwMode="auto">
          <a:xfrm>
            <a:off x="0" y="0"/>
            <a:ext cx="914082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BF8F64-8B0D-7B55-5B2B-4023E0C2D69A}"/>
              </a:ext>
            </a:extLst>
          </p:cNvPr>
          <p:cNvSpPr txBox="1"/>
          <p:nvPr/>
        </p:nvSpPr>
        <p:spPr>
          <a:xfrm>
            <a:off x="5981700" y="99060"/>
            <a:ext cx="2398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South Australia</a:t>
            </a:r>
            <a:endParaRPr lang="en-AU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6911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4F7A49B-B8C1-C164-D856-5A7DEB037E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701545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128696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C7C1310-84C0-4B3B-5D7F-335F369692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871482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899833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0A37680-FE40-9F0E-F5C4-13703C3D5B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449823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056032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B2D60F-CD3D-4A35-B855-88DB6A4F18E7}"/>
              </a:ext>
            </a:extLst>
          </p:cNvPr>
          <p:cNvSpPr txBox="1"/>
          <p:nvPr/>
        </p:nvSpPr>
        <p:spPr>
          <a:xfrm>
            <a:off x="1743308" y="1617643"/>
            <a:ext cx="5784469" cy="2008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Reff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&gt; 1, epidemic continues to grow</a:t>
            </a:r>
          </a:p>
          <a:p>
            <a:pPr>
              <a:spcAft>
                <a:spcPts val="500"/>
              </a:spcAft>
            </a:pP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Reff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= 1, case numbers stay constant</a:t>
            </a:r>
          </a:p>
          <a:p>
            <a:pPr>
              <a:spcAft>
                <a:spcPts val="500"/>
              </a:spcAft>
            </a:pP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Reff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&lt; 1, epidemic dies out</a:t>
            </a:r>
          </a:p>
          <a:p>
            <a:pPr algn="ctr"/>
            <a:endParaRPr lang="en-AU" sz="28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083615-4416-501C-41C3-CDAFA6F1F810}"/>
              </a:ext>
            </a:extLst>
          </p:cNvPr>
          <p:cNvSpPr txBox="1">
            <a:spLocks/>
          </p:cNvSpPr>
          <p:nvPr/>
        </p:nvSpPr>
        <p:spPr>
          <a:xfrm>
            <a:off x="1011382" y="513642"/>
            <a:ext cx="6777952" cy="512720"/>
          </a:xfrm>
          <a:prstGeom prst="rect">
            <a:avLst/>
          </a:prstGeom>
        </p:spPr>
        <p:txBody>
          <a:bodyPr vert="horz"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 i="1" baseline="0">
                <a:solidFill>
                  <a:srgbClr val="E632C0"/>
                </a:solidFill>
                <a:latin typeface="+mn-lt"/>
                <a:ea typeface="Arial" pitchFamily="-65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AU" i="0" dirty="0">
                <a:solidFill>
                  <a:srgbClr val="054A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Effective reproduction number (</a:t>
            </a:r>
            <a:r>
              <a:rPr lang="en-AU" i="0" dirty="0" err="1">
                <a:solidFill>
                  <a:srgbClr val="054A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Reff</a:t>
            </a:r>
            <a:r>
              <a:rPr lang="en-AU" i="0" dirty="0">
                <a:solidFill>
                  <a:srgbClr val="054A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3084385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18C055B-ED7D-2628-A117-7CBF51ABBD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022431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896886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35AC98E-381C-49A0-1005-37E51150E2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402745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4BA99FA-55D7-3F1C-259B-8EFBEAB46491}"/>
              </a:ext>
            </a:extLst>
          </p:cNvPr>
          <p:cNvSpPr txBox="1"/>
          <p:nvPr/>
        </p:nvSpPr>
        <p:spPr>
          <a:xfrm>
            <a:off x="6719527" y="2423160"/>
            <a:ext cx="194155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published</a:t>
            </a:r>
          </a:p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week!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43990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89ACA63-5F72-EB5A-690E-97910C2E1F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8101921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973562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59CDD6-254E-C68C-0289-41D17A3C47C3}"/>
              </a:ext>
            </a:extLst>
          </p:cNvPr>
          <p:cNvSpPr txBox="1"/>
          <p:nvPr/>
        </p:nvSpPr>
        <p:spPr>
          <a:xfrm>
            <a:off x="409641" y="3985786"/>
            <a:ext cx="4140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Australian situation</a:t>
            </a:r>
            <a:endParaRPr lang="en-AU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Australia Map Images - Free Download on Freepik">
            <a:extLst>
              <a:ext uri="{FF2B5EF4-FFF2-40B4-BE49-F238E27FC236}">
                <a16:creationId xmlns:a16="http://schemas.microsoft.com/office/drawing/2014/main" id="{F6D29653-97FC-02F4-B8A1-A6EAA5A45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84233D-5B49-D6E3-D67E-AE3A883DE880}"/>
              </a:ext>
            </a:extLst>
          </p:cNvPr>
          <p:cNvSpPr txBox="1"/>
          <p:nvPr/>
        </p:nvSpPr>
        <p:spPr>
          <a:xfrm>
            <a:off x="409641" y="4051012"/>
            <a:ext cx="4242059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solidFill>
                  <a:srgbClr val="054A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Australian situation</a:t>
            </a:r>
            <a:endParaRPr lang="en-AU" sz="3200" dirty="0">
              <a:solidFill>
                <a:srgbClr val="054A8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53317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814FA6-BC7A-EF02-80FF-C03588F076BF}"/>
              </a:ext>
            </a:extLst>
          </p:cNvPr>
          <p:cNvSpPr txBox="1"/>
          <p:nvPr/>
        </p:nvSpPr>
        <p:spPr>
          <a:xfrm>
            <a:off x="1958340" y="4733942"/>
            <a:ext cx="5471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https://github.com/Mike-Honey/covid-19-genomes#readme</a:t>
            </a:r>
            <a:endParaRPr lang="en-AU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B052BB94-CC40-2CD1-1721-AC31BD680666}"/>
              </a:ext>
            </a:extLst>
          </p:cNvPr>
          <p:cNvSpPr txBox="1"/>
          <p:nvPr/>
        </p:nvSpPr>
        <p:spPr>
          <a:xfrm>
            <a:off x="1170709" y="115032"/>
            <a:ext cx="4223796" cy="3776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2800"/>
              </a:lnSpc>
              <a:spcBef>
                <a:spcPts val="896"/>
              </a:spcBef>
              <a:spcAft>
                <a:spcPts val="0"/>
              </a:spcAft>
            </a:pPr>
            <a:r>
              <a:rPr lang="en-AU" sz="3200" dirty="0">
                <a:solidFill>
                  <a:srgbClr val="054A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Australia S</a:t>
            </a:r>
            <a:r>
              <a:rPr sz="3200" dirty="0" err="1">
                <a:solidFill>
                  <a:srgbClr val="054A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equenc</a:t>
            </a:r>
            <a:r>
              <a:rPr lang="en-US" sz="3200" dirty="0" err="1">
                <a:solidFill>
                  <a:srgbClr val="054A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n-US" sz="3200" dirty="0">
                <a:solidFill>
                  <a:srgbClr val="054A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sz="3200" dirty="0">
                <a:solidFill>
                  <a:srgbClr val="054A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373DE8-338E-1AFC-38A4-706CD4909255}"/>
              </a:ext>
            </a:extLst>
          </p:cNvPr>
          <p:cNvSpPr txBox="1"/>
          <p:nvPr/>
        </p:nvSpPr>
        <p:spPr>
          <a:xfrm>
            <a:off x="6350585" y="3840612"/>
            <a:ext cx="929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B276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JD.1.1</a:t>
            </a:r>
            <a:endParaRPr lang="en-AU" dirty="0">
              <a:solidFill>
                <a:srgbClr val="B276B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32EEF0-5B21-2787-F525-FFF8B67AEB51}"/>
              </a:ext>
            </a:extLst>
          </p:cNvPr>
          <p:cNvSpPr txBox="1"/>
          <p:nvPr/>
        </p:nvSpPr>
        <p:spPr>
          <a:xfrm>
            <a:off x="6353596" y="3341221"/>
            <a:ext cx="1223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AA4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EG.5.1.1</a:t>
            </a:r>
            <a:endParaRPr lang="en-AU" dirty="0">
              <a:solidFill>
                <a:srgbClr val="FAA43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EFE595-3B07-770C-5D81-E3A35C889CA8}"/>
              </a:ext>
            </a:extLst>
          </p:cNvPr>
          <p:cNvSpPr txBox="1"/>
          <p:nvPr/>
        </p:nvSpPr>
        <p:spPr>
          <a:xfrm>
            <a:off x="6353596" y="3088992"/>
            <a:ext cx="1297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60BD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E.G.5.1.3</a:t>
            </a:r>
            <a:endParaRPr lang="en-AU" dirty="0">
              <a:solidFill>
                <a:srgbClr val="60BD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895A74-7033-A079-8F0B-7C2E9ACF8A8B}"/>
              </a:ext>
            </a:extLst>
          </p:cNvPr>
          <p:cNvSpPr txBox="1"/>
          <p:nvPr/>
        </p:nvSpPr>
        <p:spPr>
          <a:xfrm>
            <a:off x="6315314" y="940161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17C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HK.3</a:t>
            </a:r>
            <a:endParaRPr lang="en-US" dirty="0">
              <a:solidFill>
                <a:srgbClr val="F17CB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49ECD3-B43A-7FE8-4732-2B0D1426E115}"/>
              </a:ext>
            </a:extLst>
          </p:cNvPr>
          <p:cNvSpPr txBox="1"/>
          <p:nvPr/>
        </p:nvSpPr>
        <p:spPr>
          <a:xfrm>
            <a:off x="6350585" y="4132493"/>
            <a:ext cx="1140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DECF3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XBC.1.3</a:t>
            </a:r>
            <a:endParaRPr lang="en-AU" dirty="0">
              <a:solidFill>
                <a:srgbClr val="DEC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918903-994D-E078-499E-2E3E24877CE7}"/>
              </a:ext>
            </a:extLst>
          </p:cNvPr>
          <p:cNvSpPr txBox="1"/>
          <p:nvPr/>
        </p:nvSpPr>
        <p:spPr>
          <a:xfrm>
            <a:off x="6353596" y="3609780"/>
            <a:ext cx="990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5DA5D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EG.5.1</a:t>
            </a:r>
            <a:endParaRPr lang="en-AU" dirty="0">
              <a:solidFill>
                <a:srgbClr val="5DA5D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72EEBC-0FCF-8D86-8AFB-4A4764A0DE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84"/>
          <a:stretch/>
        </p:blipFill>
        <p:spPr>
          <a:xfrm>
            <a:off x="-1" y="625552"/>
            <a:ext cx="6270273" cy="40116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6C55B2-36B4-0BDD-7351-28B86944C6C0}"/>
              </a:ext>
            </a:extLst>
          </p:cNvPr>
          <p:cNvSpPr txBox="1"/>
          <p:nvPr/>
        </p:nvSpPr>
        <p:spPr>
          <a:xfrm>
            <a:off x="6331666" y="2750972"/>
            <a:ext cx="753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B2912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HV.1</a:t>
            </a:r>
            <a:endParaRPr lang="en-AU" dirty="0">
              <a:solidFill>
                <a:srgbClr val="B2912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24510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055ED-00AF-C0A7-3AFD-D5DC1240ED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2897" y="752477"/>
            <a:ext cx="4833963" cy="647700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Conflicts of interest</a:t>
            </a:r>
            <a:endParaRPr lang="en-AU" sz="32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093357-E47A-B166-E33C-2869FA1AFF4F}"/>
              </a:ext>
            </a:extLst>
          </p:cNvPr>
          <p:cNvSpPr txBox="1"/>
          <p:nvPr/>
        </p:nvSpPr>
        <p:spPr>
          <a:xfrm>
            <a:off x="630537" y="1855678"/>
            <a:ext cx="6936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have no conflicts of interest</a:t>
            </a:r>
            <a:endParaRPr lang="en-A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02117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507B302-A4E8-FA0E-57B7-06DFDFE26C75}"/>
              </a:ext>
            </a:extLst>
          </p:cNvPr>
          <p:cNvSpPr txBox="1"/>
          <p:nvPr/>
        </p:nvSpPr>
        <p:spPr>
          <a:xfrm>
            <a:off x="297180" y="4793709"/>
            <a:ext cx="77724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https://www.health.gov.au/health-alerts/covid-19/case-numbers-and-statistics?language=und#covid19-case-notifications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A45B8D-141F-3268-35E4-3D28AEF0AC59}"/>
              </a:ext>
            </a:extLst>
          </p:cNvPr>
          <p:cNvSpPr txBox="1"/>
          <p:nvPr/>
        </p:nvSpPr>
        <p:spPr>
          <a:xfrm>
            <a:off x="7904832" y="3454401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334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43877F-C6AA-5EF2-426D-D109788CC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424" y="1051758"/>
            <a:ext cx="7943256" cy="36993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C9D079-9FEA-0666-BAD1-C670B3FFE93C}"/>
              </a:ext>
            </a:extLst>
          </p:cNvPr>
          <p:cNvSpPr txBox="1"/>
          <p:nvPr/>
        </p:nvSpPr>
        <p:spPr>
          <a:xfrm>
            <a:off x="1189413" y="222686"/>
            <a:ext cx="6880167" cy="829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  <a:spcAft>
                <a:spcPts val="0"/>
              </a:spcAft>
            </a:pPr>
            <a:r>
              <a:rPr lang="en-US" sz="3200" dirty="0">
                <a:solidFill>
                  <a:srgbClr val="054A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Australia - daily COVID-19 </a:t>
            </a:r>
          </a:p>
          <a:p>
            <a:pPr algn="ctr">
              <a:lnSpc>
                <a:spcPts val="2800"/>
              </a:lnSpc>
              <a:spcAft>
                <a:spcPts val="0"/>
              </a:spcAft>
            </a:pPr>
            <a:r>
              <a:rPr lang="en-US" sz="3200" dirty="0">
                <a:solidFill>
                  <a:srgbClr val="054A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active outbreaks in aged care homes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F4E7E2-73B6-5F18-C069-D73B834E7AB0}"/>
              </a:ext>
            </a:extLst>
          </p:cNvPr>
          <p:cNvSpPr txBox="1"/>
          <p:nvPr/>
        </p:nvSpPr>
        <p:spPr>
          <a:xfrm>
            <a:off x="5524901" y="1632592"/>
            <a:ext cx="318330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Only 45% of aged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care residents up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date with vaccination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555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8BCF5D-2715-AED0-A987-AB21A7D39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2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4267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o should receive the COVID-19 vaccine first? The case of Covid-19 vaccine  roll-out in Victoria - RMIT University">
            <a:extLst>
              <a:ext uri="{FF2B5EF4-FFF2-40B4-BE49-F238E27FC236}">
                <a16:creationId xmlns:a16="http://schemas.microsoft.com/office/drawing/2014/main" id="{FCAD9709-7F34-DD5E-6D2C-C570F2585D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"/>
          <a:stretch/>
        </p:blipFill>
        <p:spPr bwMode="auto">
          <a:xfrm>
            <a:off x="0" y="0"/>
            <a:ext cx="913318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31837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2C95B1F-DD64-04E9-A1A9-4705973EBC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3896171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879827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C3130BF-D7A1-2B73-7E48-DA6D07322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6090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7810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0D486C-DC12-8912-4675-69E8781AC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57" y="2571750"/>
            <a:ext cx="8735743" cy="18866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547820-A7F6-1EC4-F1FB-CAF086E93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30" y="1371600"/>
            <a:ext cx="8168332" cy="10566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A06697-56C8-2686-8FA9-8323EB117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20" y="184463"/>
            <a:ext cx="8456020" cy="93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6611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EEBC76-5A80-8925-1785-5D34F53DE9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b="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en-US" dirty="0"/>
              <a:t> </a:t>
            </a:r>
            <a:r>
              <a:rPr lang="en-US" sz="3200" b="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monovalent vaccines</a:t>
            </a:r>
            <a:endParaRPr lang="en-AU" sz="32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A4C1B-45B4-955B-FA67-0CDDDE5981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 on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XBB.1.5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recombinant subvariant</a:t>
            </a:r>
          </a:p>
          <a:p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Pfizer (5-11) available 11 December</a:t>
            </a: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Pfizer (12+) available 11 December</a:t>
            </a: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Moderna (12+) available 11 December</a:t>
            </a: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Novavax available January/February</a:t>
            </a:r>
            <a:endParaRPr lang="en-A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33265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9169B9-0B70-785F-6385-5934606B7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0196" cy="52501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C1A7B9-65D5-CF05-61E0-4590EB1DFC8F}"/>
              </a:ext>
            </a:extLst>
          </p:cNvPr>
          <p:cNvSpPr txBox="1"/>
          <p:nvPr/>
        </p:nvSpPr>
        <p:spPr>
          <a:xfrm>
            <a:off x="6271336" y="2754499"/>
            <a:ext cx="270138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Pfizer</a:t>
            </a:r>
          </a:p>
          <a:p>
            <a:pPr algn="ctr"/>
            <a:r>
              <a:rPr lang="en-US" dirty="0"/>
              <a:t>pre-clinical</a:t>
            </a:r>
          </a:p>
          <a:p>
            <a:pPr algn="ctr"/>
            <a:r>
              <a:rPr lang="en-US" dirty="0"/>
              <a:t>Mice and primates</a:t>
            </a:r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792C61-A41F-6891-8854-6669C4EDE27C}"/>
              </a:ext>
            </a:extLst>
          </p:cNvPr>
          <p:cNvSpPr txBox="1"/>
          <p:nvPr/>
        </p:nvSpPr>
        <p:spPr>
          <a:xfrm>
            <a:off x="7467600" y="1211532"/>
            <a:ext cx="821315" cy="948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5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Kraken</a:t>
            </a:r>
          </a:p>
          <a:p>
            <a:pPr>
              <a:spcAft>
                <a:spcPts val="5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Eris</a:t>
            </a:r>
          </a:p>
          <a:p>
            <a:pPr>
              <a:spcAft>
                <a:spcPts val="50"/>
              </a:spcAft>
            </a:pP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Pirola</a:t>
            </a:r>
            <a:endParaRPr lang="en-A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7F390B6-8B15-E2FF-483F-D5B958458500}"/>
              </a:ext>
            </a:extLst>
          </p:cNvPr>
          <p:cNvSpPr/>
          <p:nvPr/>
        </p:nvSpPr>
        <p:spPr bwMode="auto">
          <a:xfrm>
            <a:off x="6096000" y="960281"/>
            <a:ext cx="2247900" cy="142872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4470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309557-49E3-F45D-751B-401FA847FA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00"/>
          <a:stretch/>
        </p:blipFill>
        <p:spPr>
          <a:xfrm>
            <a:off x="0" y="465104"/>
            <a:ext cx="7575331" cy="46783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EF1430-0D01-2B19-182F-402849E0FA25}"/>
              </a:ext>
            </a:extLst>
          </p:cNvPr>
          <p:cNvSpPr txBox="1"/>
          <p:nvPr/>
        </p:nvSpPr>
        <p:spPr>
          <a:xfrm>
            <a:off x="7666952" y="1684437"/>
            <a:ext cx="140134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Moderna</a:t>
            </a:r>
          </a:p>
          <a:p>
            <a:pPr algn="ctr"/>
            <a:r>
              <a:rPr lang="en-US" dirty="0"/>
              <a:t>clinical</a:t>
            </a:r>
            <a:endParaRPr lang="en-AU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ADC2E90-FF8D-57D1-F50E-5D999CB007AC}"/>
              </a:ext>
            </a:extLst>
          </p:cNvPr>
          <p:cNvSpPr/>
          <p:nvPr/>
        </p:nvSpPr>
        <p:spPr bwMode="auto">
          <a:xfrm>
            <a:off x="6431280" y="1112520"/>
            <a:ext cx="1059180" cy="50292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61655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5AEE28-0C9D-2850-D034-3410AFEAAF67}"/>
              </a:ext>
            </a:extLst>
          </p:cNvPr>
          <p:cNvSpPr/>
          <p:nvPr/>
        </p:nvSpPr>
        <p:spPr>
          <a:xfrm>
            <a:off x="4029297" y="1767911"/>
            <a:ext cx="1140772" cy="2476500"/>
          </a:xfrm>
          <a:prstGeom prst="rect">
            <a:avLst/>
          </a:prstGeom>
          <a:solidFill>
            <a:srgbClr val="FFFFC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CD787E-1525-25CF-5C41-F513FA5FD2CC}"/>
              </a:ext>
            </a:extLst>
          </p:cNvPr>
          <p:cNvSpPr/>
          <p:nvPr/>
        </p:nvSpPr>
        <p:spPr>
          <a:xfrm>
            <a:off x="6688740" y="1767911"/>
            <a:ext cx="1140772" cy="2476500"/>
          </a:xfrm>
          <a:prstGeom prst="rect">
            <a:avLst/>
          </a:prstGeom>
          <a:solidFill>
            <a:srgbClr val="FFFFC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AE68444-04BD-5BEA-9A7A-3F41EDEAF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39257"/>
            <a:ext cx="8443004" cy="43281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Neutralizing Responses in Macaques: Primary Vaccination Bivalent </a:t>
            </a:r>
            <a:r>
              <a:rPr lang="en-US" dirty="0" err="1">
                <a:solidFill>
                  <a:schemeClr val="tx1"/>
                </a:solidFill>
              </a:rPr>
              <a:t>BA.5</a:t>
            </a:r>
            <a:r>
              <a:rPr lang="en-US" dirty="0">
                <a:solidFill>
                  <a:schemeClr val="tx1"/>
                </a:solidFill>
              </a:rPr>
              <a:t> Vaccine and Boost with </a:t>
            </a:r>
            <a:r>
              <a:rPr lang="en-US" dirty="0" err="1">
                <a:solidFill>
                  <a:schemeClr val="tx1"/>
                </a:solidFill>
              </a:rPr>
              <a:t>XBB.1.5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5800224C-BAEC-06AE-09CA-13E60EC2F6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0" y="816434"/>
            <a:ext cx="8730761" cy="240506"/>
          </a:xfrm>
        </p:spPr>
        <p:txBody>
          <a:bodyPr>
            <a:noAutofit/>
          </a:bodyPr>
          <a:lstStyle/>
          <a:p>
            <a:r>
              <a:rPr lang="en-US" dirty="0"/>
              <a:t>Boosting with </a:t>
            </a:r>
            <a:r>
              <a:rPr lang="en-US" dirty="0" err="1"/>
              <a:t>XBB.1.5</a:t>
            </a:r>
            <a:r>
              <a:rPr lang="en-US" dirty="0"/>
              <a:t> induces robust neutralizing responses against selected emerging </a:t>
            </a:r>
            <a:r>
              <a:rPr lang="en-US" dirty="0" err="1"/>
              <a:t>XBB</a:t>
            </a:r>
            <a:r>
              <a:rPr lang="en-US" dirty="0"/>
              <a:t> subvariants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AC360-C821-4643-82BD-B474BF63EF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FE20AD5C-5167-B047-9F3F-89BCE9D73EC4}" type="slidenum">
              <a:rPr lang="en-US" noProof="0" smtClean="0"/>
              <a:pPr lvl="0"/>
              <a:t>29</a:t>
            </a:fld>
            <a:endParaRPr lang="en-US" noProof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1206F51-209C-10DC-7FE9-0701C46274B9}"/>
              </a:ext>
            </a:extLst>
          </p:cNvPr>
          <p:cNvSpPr txBox="1"/>
          <p:nvPr/>
        </p:nvSpPr>
        <p:spPr>
          <a:xfrm>
            <a:off x="1167456" y="4792000"/>
            <a:ext cx="572273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350">
                <a:solidFill>
                  <a:schemeClr val="accent1"/>
                </a:solidFill>
              </a:rPr>
              <a:t>N = 4-5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7697BD1-6FED-A2A1-4C5F-BF1E02899B6F}"/>
              </a:ext>
            </a:extLst>
          </p:cNvPr>
          <p:cNvSpPr/>
          <p:nvPr/>
        </p:nvSpPr>
        <p:spPr>
          <a:xfrm>
            <a:off x="3417090" y="1243885"/>
            <a:ext cx="3505958" cy="2554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Bivalent Primary and </a:t>
            </a:r>
            <a:r>
              <a:rPr lang="en-US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XBB.1.5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Booster Dose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0F3D6B7-1697-BDA4-A692-90A1D20A20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680425"/>
              </p:ext>
            </p:extLst>
          </p:nvPr>
        </p:nvGraphicFramePr>
        <p:xfrm>
          <a:off x="1096566" y="1653540"/>
          <a:ext cx="7255669" cy="3301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3" imgW="10387034" imgH="4930846" progId="Prism9.Document">
                  <p:embed/>
                </p:oleObj>
              </mc:Choice>
              <mc:Fallback>
                <p:oleObj name="Prism 9" r:id="rId3" imgW="10387034" imgH="4930846" progId="Prism9.Document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0F3D6B7-1697-BDA4-A692-90A1D20A20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6566" y="1653540"/>
                        <a:ext cx="7255669" cy="3301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1311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055ED-00AF-C0A7-3AFD-D5DC1240ED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2897" y="752477"/>
            <a:ext cx="4833963" cy="647700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will be covering</a:t>
            </a:r>
            <a:endParaRPr lang="en-AU" sz="32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093357-E47A-B166-E33C-2869FA1AFF4F}"/>
              </a:ext>
            </a:extLst>
          </p:cNvPr>
          <p:cNvSpPr txBox="1"/>
          <p:nvPr/>
        </p:nvSpPr>
        <p:spPr>
          <a:xfrm>
            <a:off x="418782" y="1663809"/>
            <a:ext cx="69361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we are at with the current COVID wave</a:t>
            </a: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Latest vaccine news</a:t>
            </a: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Latest study on antivirals</a:t>
            </a: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NICE Long Covid guidelines</a:t>
            </a:r>
            <a:endParaRPr lang="en-A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03325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695677-0658-D10E-C80E-68BAA7612004}"/>
              </a:ext>
            </a:extLst>
          </p:cNvPr>
          <p:cNvSpPr txBox="1"/>
          <p:nvPr/>
        </p:nvSpPr>
        <p:spPr>
          <a:xfrm>
            <a:off x="567890" y="398682"/>
            <a:ext cx="823922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dirty="0">
                <a:solidFill>
                  <a:srgbClr val="054A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Novavax uses moth cells to make spike proteins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Researchers select genes that create spike protein 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Researchers put the genes into a baculovirus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baculovirus infects moth cells and replicates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Moth cells create spike proteins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Researchers extract and purify the spike proteins</a:t>
            </a:r>
          </a:p>
        </p:txBody>
      </p:sp>
    </p:spTree>
    <p:extLst>
      <p:ext uri="{BB962C8B-B14F-4D97-AF65-F5344CB8AC3E}">
        <p14:creationId xmlns:p14="http://schemas.microsoft.com/office/powerpoint/2010/main" val="389337743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695677-0658-D10E-C80E-68BAA7612004}"/>
              </a:ext>
            </a:extLst>
          </p:cNvPr>
          <p:cNvSpPr txBox="1"/>
          <p:nvPr/>
        </p:nvSpPr>
        <p:spPr>
          <a:xfrm>
            <a:off x="567890" y="398682"/>
            <a:ext cx="8239225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dirty="0">
                <a:solidFill>
                  <a:srgbClr val="054A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Novavax uses a Matrix-M adjuvant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It is based on a saponin extracted from the soapbark tree (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Quillaja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saponaria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). The soapbark extract encourages immune cells to activate, generating a more potent immune response. </a:t>
            </a:r>
            <a:endParaRPr lang="en-US" b="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73916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695677-0658-D10E-C80E-68BAA7612004}"/>
              </a:ext>
            </a:extLst>
          </p:cNvPr>
          <p:cNvSpPr txBox="1"/>
          <p:nvPr/>
        </p:nvSpPr>
        <p:spPr>
          <a:xfrm>
            <a:off x="567890" y="398682"/>
            <a:ext cx="8239225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dirty="0">
                <a:solidFill>
                  <a:srgbClr val="054A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Novavax efficacy</a:t>
            </a:r>
            <a:endParaRPr lang="en-US" b="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Very similar efficacy against infection and severe illness to the mRNA-based vaccines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Fewer side-effects </a:t>
            </a:r>
            <a:endParaRPr lang="en-US" b="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51471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A8B15-AC1E-4F5A-AFA4-0D0F7215C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7" y="169205"/>
            <a:ext cx="8531352" cy="1021493"/>
          </a:xfrm>
        </p:spPr>
        <p:txBody>
          <a:bodyPr/>
          <a:lstStyle/>
          <a:p>
            <a:r>
              <a:rPr lang="en-US" sz="3200" dirty="0">
                <a:solidFill>
                  <a:srgbClr val="054A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Novavax Vaccine for Individuals ≥12 years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49D944-917B-D773-BADD-54EE2045CF4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1173" y="4798354"/>
            <a:ext cx="456627" cy="17441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685783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FE20AD5C-5167-B047-9F3F-89BCE9D73EC4}" type="slidenum">
              <a:rPr lang="en-US" b="1" smtClean="0">
                <a:solidFill>
                  <a:srgbClr val="002060"/>
                </a:solidFill>
                <a:latin typeface="Raleway" pitchFamily="2" charset="77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en-US" sz="675" b="1">
              <a:solidFill>
                <a:srgbClr val="182858"/>
              </a:solidFill>
              <a:latin typeface="Raleway" pitchFamily="2" charset="77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62C8BFB-F21A-7B82-5359-0C24209F2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35699"/>
              </p:ext>
            </p:extLst>
          </p:nvPr>
        </p:nvGraphicFramePr>
        <p:xfrm>
          <a:off x="436818" y="1291778"/>
          <a:ext cx="8286370" cy="20726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115631">
                  <a:extLst>
                    <a:ext uri="{9D8B030D-6E8A-4147-A177-3AD203B41FA5}">
                      <a16:colId xmlns:a16="http://schemas.microsoft.com/office/drawing/2014/main" val="672878640"/>
                    </a:ext>
                  </a:extLst>
                </a:gridCol>
                <a:gridCol w="4170739">
                  <a:extLst>
                    <a:ext uri="{9D8B030D-6E8A-4147-A177-3AD203B41FA5}">
                      <a16:colId xmlns:a16="http://schemas.microsoft.com/office/drawing/2014/main" val="14993741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Presentation</a:t>
                      </a:r>
                      <a:endParaRPr lang="en-AU" sz="28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Transportation &amp; Storage</a:t>
                      </a:r>
                      <a:endParaRPr lang="en-AU" sz="2800" b="0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0356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 multidose vials per carton</a:t>
                      </a:r>
                    </a:p>
                    <a:p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doses of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0.5mL</a:t>
                      </a:r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per dose</a:t>
                      </a:r>
                      <a:endParaRPr lang="en-AU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Stable at </a:t>
                      </a:r>
                      <a:r>
                        <a:rPr lang="en-US" sz="2400" baseline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400" baseline="0" dirty="0" err="1">
                          <a:solidFill>
                            <a:srgbClr val="182958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°C</a:t>
                      </a:r>
                      <a:r>
                        <a:rPr lang="en-US" sz="2400" baseline="0" dirty="0">
                          <a:solidFill>
                            <a:srgbClr val="182958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to </a:t>
                      </a:r>
                      <a:r>
                        <a:rPr lang="en-US" sz="2400" baseline="0" dirty="0" err="1">
                          <a:solidFill>
                            <a:srgbClr val="182958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8°C</a:t>
                      </a:r>
                      <a:endParaRPr lang="en-US" sz="2400" baseline="0" dirty="0">
                        <a:solidFill>
                          <a:srgbClr val="182958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9-month shelf life</a:t>
                      </a:r>
                    </a:p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 within 12 hours of first puncture</a:t>
                      </a:r>
                      <a:endParaRPr lang="en-AU" sz="24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771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09222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83D552-3F8B-9359-91CB-A53594A9AA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" t="10"/>
          <a:stretch/>
        </p:blipFill>
        <p:spPr>
          <a:xfrm>
            <a:off x="0" y="0"/>
            <a:ext cx="914593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6373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02FF6D-9254-AA40-F2EC-D67CFFB967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985"/>
          <a:stretch/>
        </p:blipFill>
        <p:spPr>
          <a:xfrm>
            <a:off x="0" y="-14547"/>
            <a:ext cx="9192491" cy="514187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88A152A-53B9-EEF2-7866-2FF08E6EC4E5}"/>
              </a:ext>
            </a:extLst>
          </p:cNvPr>
          <p:cNvSpPr/>
          <p:nvPr/>
        </p:nvSpPr>
        <p:spPr bwMode="auto">
          <a:xfrm>
            <a:off x="2597727" y="4135583"/>
            <a:ext cx="1454727" cy="408709"/>
          </a:xfrm>
          <a:prstGeom prst="ellipse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79884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E0B99-C24D-8C0A-A28C-12BA055E6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0380" y="574100"/>
            <a:ext cx="7397747" cy="541191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Retrospective cohort data linkage study</a:t>
            </a:r>
            <a:endParaRPr lang="en-AU" sz="32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5009F-4CA1-59D6-F3ED-7DF349458A19}"/>
              </a:ext>
            </a:extLst>
          </p:cNvPr>
          <p:cNvSpPr txBox="1"/>
          <p:nvPr/>
        </p:nvSpPr>
        <p:spPr>
          <a:xfrm>
            <a:off x="589440" y="1215043"/>
            <a:ext cx="540077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Notified COVID-19 cases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Vaccination records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Inpatient records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Death records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Oral antivirals prescription data</a:t>
            </a:r>
            <a:endParaRPr lang="en-A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44059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E0B99-C24D-8C0A-A28C-12BA055E6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0380" y="574100"/>
            <a:ext cx="7397747" cy="541191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Outcomes</a:t>
            </a:r>
            <a:endParaRPr lang="en-AU" sz="32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5009F-4CA1-59D6-F3ED-7DF349458A19}"/>
              </a:ext>
            </a:extLst>
          </p:cNvPr>
          <p:cNvSpPr txBox="1"/>
          <p:nvPr/>
        </p:nvSpPr>
        <p:spPr>
          <a:xfrm>
            <a:off x="490380" y="1367443"/>
            <a:ext cx="78916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COVID-19 associated 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mortality</a:t>
            </a:r>
            <a:r>
              <a:rPr lang="en-US" sz="28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due to any cause within 35 days from a COVID-19 diagnosis 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COVID-19 associated 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hospitalisation</a:t>
            </a:r>
            <a:r>
              <a:rPr lang="en-US" sz="28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due to any cause within 35 days from a COVID-19 diagnosis </a:t>
            </a:r>
            <a:endParaRPr lang="en-A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en-A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35675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3D78486-519F-1DB5-EFF4-EE746013AA4D}"/>
              </a:ext>
            </a:extLst>
          </p:cNvPr>
          <p:cNvGraphicFramePr>
            <a:graphicFrameLocks noGrp="1"/>
          </p:cNvGraphicFramePr>
          <p:nvPr/>
        </p:nvGraphicFramePr>
        <p:xfrm>
          <a:off x="617220" y="1071573"/>
          <a:ext cx="7726680" cy="32004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964180">
                  <a:extLst>
                    <a:ext uri="{9D8B030D-6E8A-4147-A177-3AD203B41FA5}">
                      <a16:colId xmlns:a16="http://schemas.microsoft.com/office/drawing/2014/main" val="858271471"/>
                    </a:ext>
                  </a:extLst>
                </a:gridCol>
                <a:gridCol w="1267282">
                  <a:extLst>
                    <a:ext uri="{9D8B030D-6E8A-4147-A177-3AD203B41FA5}">
                      <a16:colId xmlns:a16="http://schemas.microsoft.com/office/drawing/2014/main" val="3922007523"/>
                    </a:ext>
                  </a:extLst>
                </a:gridCol>
                <a:gridCol w="2030482">
                  <a:extLst>
                    <a:ext uri="{9D8B030D-6E8A-4147-A177-3AD203B41FA5}">
                      <a16:colId xmlns:a16="http://schemas.microsoft.com/office/drawing/2014/main" val="3095893363"/>
                    </a:ext>
                  </a:extLst>
                </a:gridCol>
                <a:gridCol w="1464736">
                  <a:extLst>
                    <a:ext uri="{9D8B030D-6E8A-4147-A177-3AD203B41FA5}">
                      <a16:colId xmlns:a16="http://schemas.microsoft.com/office/drawing/2014/main" val="6935955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Oral antivirals</a:t>
                      </a:r>
                      <a:endParaRPr lang="en-AU" sz="24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None</a:t>
                      </a:r>
                      <a:endParaRPr lang="en-AU" sz="24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err="1"/>
                        <a:t>Molnupiravir</a:t>
                      </a:r>
                      <a:endParaRPr lang="en-AU" sz="24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Paxlovid</a:t>
                      </a:r>
                      <a:endParaRPr lang="en-AU" sz="24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484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N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13,721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19,962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5,250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216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Age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77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78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76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363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Female (%)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52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56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56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677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4 doses vaccine (%)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60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75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78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857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Died (%)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3.4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1.7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0.6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152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Odds of death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1.00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0.45*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0.27*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88205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C8EDD06-598B-E3B4-81CF-5B0483DA0AD6}"/>
              </a:ext>
            </a:extLst>
          </p:cNvPr>
          <p:cNvSpPr txBox="1"/>
          <p:nvPr/>
        </p:nvSpPr>
        <p:spPr>
          <a:xfrm>
            <a:off x="617220" y="409862"/>
            <a:ext cx="3125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54A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Mortality</a:t>
            </a:r>
            <a:r>
              <a:rPr lang="en-US" dirty="0"/>
              <a:t> </a:t>
            </a:r>
            <a:r>
              <a:rPr lang="en-US" sz="3200" dirty="0">
                <a:solidFill>
                  <a:srgbClr val="054A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analysis</a:t>
            </a:r>
            <a:endParaRPr lang="en-AU" sz="3200" dirty="0">
              <a:solidFill>
                <a:srgbClr val="054A8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538E1-1004-266D-FDDB-36C7857DBBA3}"/>
              </a:ext>
            </a:extLst>
          </p:cNvPr>
          <p:cNvSpPr txBox="1"/>
          <p:nvPr/>
        </p:nvSpPr>
        <p:spPr>
          <a:xfrm>
            <a:off x="449580" y="4271973"/>
            <a:ext cx="1683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p&lt;0.0001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638353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3D78486-519F-1DB5-EFF4-EE746013AA4D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122372"/>
          <a:ext cx="8382000" cy="32004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764280">
                  <a:extLst>
                    <a:ext uri="{9D8B030D-6E8A-4147-A177-3AD203B41FA5}">
                      <a16:colId xmlns:a16="http://schemas.microsoft.com/office/drawing/2014/main" val="858271471"/>
                    </a:ext>
                  </a:extLst>
                </a:gridCol>
                <a:gridCol w="1211580">
                  <a:extLst>
                    <a:ext uri="{9D8B030D-6E8A-4147-A177-3AD203B41FA5}">
                      <a16:colId xmlns:a16="http://schemas.microsoft.com/office/drawing/2014/main" val="3922007523"/>
                    </a:ext>
                  </a:extLst>
                </a:gridCol>
                <a:gridCol w="1912620">
                  <a:extLst>
                    <a:ext uri="{9D8B030D-6E8A-4147-A177-3AD203B41FA5}">
                      <a16:colId xmlns:a16="http://schemas.microsoft.com/office/drawing/2014/main" val="3095893363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6935955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Oral antivirals</a:t>
                      </a:r>
                      <a:endParaRPr lang="en-AU" sz="24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None</a:t>
                      </a:r>
                      <a:endParaRPr lang="en-AU" sz="24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err="1"/>
                        <a:t>Molnupiravir</a:t>
                      </a:r>
                      <a:endParaRPr lang="en-AU" sz="24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Paxlovid</a:t>
                      </a:r>
                      <a:endParaRPr lang="en-AU" sz="24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484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N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10,637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15,673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4,823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216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Age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75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77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75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363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Female (%)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50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54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57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677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4 doses vaccine (%)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61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75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80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857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Hospitalised</a:t>
                      </a:r>
                      <a:r>
                        <a:rPr lang="en-US" sz="2400" dirty="0"/>
                        <a:t> (%)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1.7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1.2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1.0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152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Odds of hospitalisation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1.00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0.71*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0.60**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88205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C8EDD06-598B-E3B4-81CF-5B0483DA0AD6}"/>
              </a:ext>
            </a:extLst>
          </p:cNvPr>
          <p:cNvSpPr txBox="1"/>
          <p:nvPr/>
        </p:nvSpPr>
        <p:spPr>
          <a:xfrm>
            <a:off x="324290" y="399762"/>
            <a:ext cx="4054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54A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Hospitalisation</a:t>
            </a:r>
            <a:r>
              <a:rPr lang="en-US" dirty="0"/>
              <a:t> </a:t>
            </a:r>
            <a:r>
              <a:rPr lang="en-US" sz="3200" dirty="0">
                <a:solidFill>
                  <a:srgbClr val="054A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analysis</a:t>
            </a:r>
            <a:endParaRPr lang="en-AU" sz="3200" dirty="0">
              <a:solidFill>
                <a:srgbClr val="054A8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538E1-1004-266D-FDDB-36C7857DBBA3}"/>
              </a:ext>
            </a:extLst>
          </p:cNvPr>
          <p:cNvSpPr txBox="1"/>
          <p:nvPr/>
        </p:nvSpPr>
        <p:spPr>
          <a:xfrm>
            <a:off x="449580" y="4396125"/>
            <a:ext cx="3895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p=0.001      **p=0.0002   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791983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cipe: Cooking Breakfast For The Fur Kids | Wellbeing for Dogs">
            <a:extLst>
              <a:ext uri="{FF2B5EF4-FFF2-40B4-BE49-F238E27FC236}">
                <a16:creationId xmlns:a16="http://schemas.microsoft.com/office/drawing/2014/main" id="{8D7CE711-94E1-4F03-3860-F43EF042C4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1" r="6644"/>
          <a:stretch/>
        </p:blipFill>
        <p:spPr bwMode="auto">
          <a:xfrm>
            <a:off x="0" y="0"/>
            <a:ext cx="651630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3534E1-0250-B390-2FF1-E6EFB924A796}"/>
              </a:ext>
            </a:extLst>
          </p:cNvPr>
          <p:cNvSpPr txBox="1"/>
          <p:nvPr/>
        </p:nvSpPr>
        <p:spPr>
          <a:xfrm>
            <a:off x="6895821" y="1010653"/>
            <a:ext cx="215135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3200" dirty="0">
                <a:solidFill>
                  <a:srgbClr val="054A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state of</a:t>
            </a:r>
          </a:p>
          <a:p>
            <a:pPr algn="ctr"/>
            <a:r>
              <a:rPr lang="en-AU" sz="3200" dirty="0">
                <a:solidFill>
                  <a:srgbClr val="054A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Australia’s</a:t>
            </a:r>
          </a:p>
          <a:p>
            <a:pPr algn="ctr"/>
            <a:r>
              <a:rPr lang="en-AU" sz="3200" dirty="0">
                <a:solidFill>
                  <a:srgbClr val="054A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COVID</a:t>
            </a:r>
          </a:p>
          <a:p>
            <a:pPr algn="ctr"/>
            <a:r>
              <a:rPr lang="en-AU" sz="3200" dirty="0">
                <a:solidFill>
                  <a:srgbClr val="054A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899007126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B689F-FE62-B280-2351-131EA86774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361" y="588647"/>
            <a:ext cx="5420703" cy="647700"/>
          </a:xfrm>
        </p:spPr>
        <p:txBody>
          <a:bodyPr/>
          <a:lstStyle/>
          <a:p>
            <a:r>
              <a:rPr lang="en-US" sz="3200" b="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Timing of treatment</a:t>
            </a:r>
            <a:endParaRPr lang="en-AU" sz="32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1A04CB-EEF8-2CD3-D254-8080D4F67F96}"/>
              </a:ext>
            </a:extLst>
          </p:cNvPr>
          <p:cNvSpPr txBox="1"/>
          <p:nvPr/>
        </p:nvSpPr>
        <p:spPr>
          <a:xfrm>
            <a:off x="594361" y="1325880"/>
            <a:ext cx="82448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Cases treated within 1 day of diagnosis had a 61% reduction in the odds of death compared with 33% reduction for a delay of 4 or more days</a:t>
            </a:r>
            <a:endParaRPr lang="en-A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29401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09132-03D1-B134-E11D-064B04717E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73" y="1850102"/>
            <a:ext cx="3283527" cy="609079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sz="3200" kern="1200" dirty="0">
                <a:solidFill>
                  <a:srgbClr val="054A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 COVID</a:t>
            </a:r>
            <a:endParaRPr lang="en-AU" sz="3200" kern="1200" dirty="0">
              <a:solidFill>
                <a:srgbClr val="054A8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AF3B502-C1CF-8A78-A850-A669B54720D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97" r="19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9721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EF1806-3DDC-02FE-EB08-04AC5CB3BE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8" r="8491"/>
          <a:stretch/>
        </p:blipFill>
        <p:spPr>
          <a:xfrm>
            <a:off x="272948" y="-1"/>
            <a:ext cx="8085221" cy="51435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F8EDC0-C06C-B95A-F76E-1717707460AE}"/>
              </a:ext>
            </a:extLst>
          </p:cNvPr>
          <p:cNvSpPr txBox="1"/>
          <p:nvPr/>
        </p:nvSpPr>
        <p:spPr>
          <a:xfrm>
            <a:off x="31852" y="4644705"/>
            <a:ext cx="8839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https://www.nice.org.uk/guidance/ng188/resources/covid19-rapid-guideline-managing-the-longterm-effects-of-covid19-pdf-51035515742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2A2A13-DDFF-8A96-D801-1498E75B3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48" y="360295"/>
            <a:ext cx="3949903" cy="6731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4C7D73E-13E2-27D0-2C7E-8B4FF9C15431}"/>
              </a:ext>
            </a:extLst>
          </p:cNvPr>
          <p:cNvSpPr/>
          <p:nvPr/>
        </p:nvSpPr>
        <p:spPr bwMode="auto">
          <a:xfrm>
            <a:off x="0" y="0"/>
            <a:ext cx="272948" cy="5143500"/>
          </a:xfrm>
          <a:prstGeom prst="rect">
            <a:avLst/>
          </a:prstGeom>
          <a:solidFill>
            <a:srgbClr val="00738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EB617E-D5EB-0558-87BA-4AE21B57B822}"/>
              </a:ext>
            </a:extLst>
          </p:cNvPr>
          <p:cNvSpPr/>
          <p:nvPr/>
        </p:nvSpPr>
        <p:spPr bwMode="auto">
          <a:xfrm>
            <a:off x="8358168" y="-2"/>
            <a:ext cx="785831" cy="5143500"/>
          </a:xfrm>
          <a:prstGeom prst="rect">
            <a:avLst/>
          </a:prstGeom>
          <a:solidFill>
            <a:srgbClr val="00738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202762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F2966E-70E1-651A-A174-4B2CAF292C1D}"/>
              </a:ext>
            </a:extLst>
          </p:cNvPr>
          <p:cNvSpPr txBox="1"/>
          <p:nvPr/>
        </p:nvSpPr>
        <p:spPr>
          <a:xfrm>
            <a:off x="361472" y="284500"/>
            <a:ext cx="2760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lang="en-US" sz="3200" b="0" i="0" u="none" strike="noStrike" kern="1200" spc="0" baseline="0" dirty="0">
                <a:solidFill>
                  <a:srgbClr val="054A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3200" dirty="0">
                <a:solidFill>
                  <a:srgbClr val="054A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NICE guidelines</a:t>
            </a:r>
            <a:endParaRPr lang="en-AU" sz="3200" dirty="0">
              <a:solidFill>
                <a:srgbClr val="054A8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8698E1-483D-DC7A-3BA8-34B0BB775925}"/>
              </a:ext>
            </a:extLst>
          </p:cNvPr>
          <p:cNvSpPr txBox="1"/>
          <p:nvPr/>
        </p:nvSpPr>
        <p:spPr>
          <a:xfrm>
            <a:off x="525780" y="905262"/>
            <a:ext cx="829818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Give patients diagnosed with COVID-19 info and advice on: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 common ongoing symptoms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to self-manage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to contact if worried</a:t>
            </a:r>
          </a:p>
        </p:txBody>
      </p:sp>
    </p:spTree>
    <p:extLst>
      <p:ext uri="{BB962C8B-B14F-4D97-AF65-F5344CB8AC3E}">
        <p14:creationId xmlns:p14="http://schemas.microsoft.com/office/powerpoint/2010/main" val="327225536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F2966E-70E1-651A-A174-4B2CAF292C1D}"/>
              </a:ext>
            </a:extLst>
          </p:cNvPr>
          <p:cNvSpPr txBox="1"/>
          <p:nvPr/>
        </p:nvSpPr>
        <p:spPr>
          <a:xfrm>
            <a:off x="361472" y="284500"/>
            <a:ext cx="2760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lang="en-US" sz="3200" b="0" i="0" u="none" strike="noStrike" kern="1200" spc="0" baseline="0" dirty="0">
                <a:solidFill>
                  <a:srgbClr val="054A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3200" dirty="0">
                <a:solidFill>
                  <a:srgbClr val="054A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NICE guidelines</a:t>
            </a:r>
            <a:endParaRPr lang="en-AU" sz="3200" dirty="0">
              <a:solidFill>
                <a:srgbClr val="054A8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8698E1-483D-DC7A-3BA8-34B0BB775925}"/>
              </a:ext>
            </a:extLst>
          </p:cNvPr>
          <p:cNvSpPr txBox="1"/>
          <p:nvPr/>
        </p:nvSpPr>
        <p:spPr>
          <a:xfrm>
            <a:off x="525780" y="905262"/>
            <a:ext cx="82981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Compared to people who are unvaccinated for COVID-19, two doses plus a booster or two doses alone of COVID-19 vaccine given to people prior to SARS-CoV-2 infection may reduce the occurrence of long COVID at 12 weeks</a:t>
            </a:r>
          </a:p>
        </p:txBody>
      </p:sp>
    </p:spTree>
    <p:extLst>
      <p:ext uri="{BB962C8B-B14F-4D97-AF65-F5344CB8AC3E}">
        <p14:creationId xmlns:p14="http://schemas.microsoft.com/office/powerpoint/2010/main" val="1289037290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F2966E-70E1-651A-A174-4B2CAF292C1D}"/>
              </a:ext>
            </a:extLst>
          </p:cNvPr>
          <p:cNvSpPr txBox="1"/>
          <p:nvPr/>
        </p:nvSpPr>
        <p:spPr>
          <a:xfrm>
            <a:off x="361472" y="284500"/>
            <a:ext cx="2760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lang="en-US" sz="3200" b="0" i="0" u="none" strike="noStrike" kern="1200" spc="0" baseline="0" dirty="0">
                <a:solidFill>
                  <a:srgbClr val="054A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3200" dirty="0">
                <a:solidFill>
                  <a:srgbClr val="054A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NICE guidelines</a:t>
            </a:r>
            <a:endParaRPr lang="en-AU" sz="3200" dirty="0">
              <a:solidFill>
                <a:srgbClr val="054A8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8698E1-483D-DC7A-3BA8-34B0BB775925}"/>
              </a:ext>
            </a:extLst>
          </p:cNvPr>
          <p:cNvSpPr txBox="1"/>
          <p:nvPr/>
        </p:nvSpPr>
        <p:spPr>
          <a:xfrm>
            <a:off x="525780" y="905262"/>
            <a:ext cx="829818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Common symptoms include: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Respiratory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Cardiovascular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Generalised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(fatigue, fever, pain)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Neurological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Gastrointestinal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Musculoskeletal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Psychological</a:t>
            </a:r>
          </a:p>
        </p:txBody>
      </p:sp>
    </p:spTree>
    <p:extLst>
      <p:ext uri="{BB962C8B-B14F-4D97-AF65-F5344CB8AC3E}">
        <p14:creationId xmlns:p14="http://schemas.microsoft.com/office/powerpoint/2010/main" val="3831051599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F2966E-70E1-651A-A174-4B2CAF292C1D}"/>
              </a:ext>
            </a:extLst>
          </p:cNvPr>
          <p:cNvSpPr txBox="1"/>
          <p:nvPr/>
        </p:nvSpPr>
        <p:spPr>
          <a:xfrm>
            <a:off x="361472" y="284500"/>
            <a:ext cx="2760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lang="en-US" sz="3200" b="0" i="0" u="none" strike="noStrike" kern="1200" spc="0" baseline="0" dirty="0">
                <a:solidFill>
                  <a:srgbClr val="054A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3200" dirty="0">
                <a:solidFill>
                  <a:srgbClr val="054A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NICE guidelines</a:t>
            </a:r>
            <a:endParaRPr lang="en-AU" sz="3200" dirty="0">
              <a:solidFill>
                <a:srgbClr val="054A8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8698E1-483D-DC7A-3BA8-34B0BB775925}"/>
              </a:ext>
            </a:extLst>
          </p:cNvPr>
          <p:cNvSpPr txBox="1"/>
          <p:nvPr/>
        </p:nvSpPr>
        <p:spPr>
          <a:xfrm>
            <a:off x="525780" y="905262"/>
            <a:ext cx="82981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Use a multidisciplinary approach to guide rehabilitation, including physical, psychological, psychiatric and rehab aspects of management. </a:t>
            </a:r>
          </a:p>
        </p:txBody>
      </p:sp>
    </p:spTree>
    <p:extLst>
      <p:ext uri="{BB962C8B-B14F-4D97-AF65-F5344CB8AC3E}">
        <p14:creationId xmlns:p14="http://schemas.microsoft.com/office/powerpoint/2010/main" val="2876236545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19F9B9-BD74-EEC6-55F2-AA029AB93B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6548" y="527687"/>
            <a:ext cx="8290903" cy="647700"/>
          </a:xfrm>
        </p:spPr>
        <p:txBody>
          <a:bodyPr/>
          <a:lstStyle/>
          <a:p>
            <a:r>
              <a:rPr lang="en-US" sz="3200" b="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 good news?</a:t>
            </a:r>
            <a:endParaRPr lang="en-AU" sz="32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3C42E-B01F-5931-7CB8-564E4E6EF7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6209" y="1295405"/>
            <a:ext cx="6927867" cy="956907"/>
          </a:xfrm>
        </p:spPr>
        <p:txBody>
          <a:bodyPr/>
          <a:lstStyle/>
          <a:p>
            <a:pPr marL="0" indent="0">
              <a:lnSpc>
                <a:spcPct val="107000"/>
              </a:lnSpc>
              <a:buNone/>
            </a:pPr>
            <a:r>
              <a:rPr lang="en-AU" sz="28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Australian CDC signed off by Health Ministers     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en-AU" sz="28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 November 2023</a:t>
            </a:r>
            <a:r>
              <a:rPr lang="en-AU" sz="2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A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C022C1-BB55-EFFD-FF2A-926A76B73540}"/>
              </a:ext>
            </a:extLst>
          </p:cNvPr>
          <p:cNvSpPr txBox="1"/>
          <p:nvPr/>
        </p:nvSpPr>
        <p:spPr>
          <a:xfrm>
            <a:off x="346510" y="2733575"/>
            <a:ext cx="7498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“Working together to improve the timely access and sharing of consistent data, information, and advice nationally”</a:t>
            </a:r>
            <a:endParaRPr lang="en-A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93233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16CD2A-B6E4-D519-1EC7-E5CAAA2FC338}"/>
              </a:ext>
            </a:extLst>
          </p:cNvPr>
          <p:cNvSpPr txBox="1"/>
          <p:nvPr/>
        </p:nvSpPr>
        <p:spPr>
          <a:xfrm>
            <a:off x="2906829" y="250257"/>
            <a:ext cx="2910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rgbClr val="054A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COVID reporting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BA50977-0198-7A10-784A-E3CB2A10E2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456097"/>
              </p:ext>
            </p:extLst>
          </p:nvPr>
        </p:nvGraphicFramePr>
        <p:xfrm>
          <a:off x="529389" y="778443"/>
          <a:ext cx="8040303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329888783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83478607"/>
                    </a:ext>
                  </a:extLst>
                </a:gridCol>
                <a:gridCol w="4199823">
                  <a:extLst>
                    <a:ext uri="{9D8B030D-6E8A-4147-A177-3AD203B41FA5}">
                      <a16:colId xmlns:a16="http://schemas.microsoft.com/office/drawing/2014/main" val="41497931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Jurisdiction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302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baseline="0" dirty="0">
                          <a:latin typeface="Calibri" panose="020F0502020204030204" pitchFamily="34" charset="0"/>
                        </a:rPr>
                        <a:t>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baseline="0" dirty="0">
                          <a:latin typeface="Calibri" panose="020F0502020204030204" pitchFamily="34" charset="0"/>
                        </a:rPr>
                        <a:t>Weekly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400" baseline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484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baseline="0" dirty="0">
                          <a:latin typeface="Calibri" panose="020F0502020204030204" pitchFamily="34" charset="0"/>
                        </a:rPr>
                        <a:t>NSW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baseline="0" dirty="0">
                          <a:latin typeface="Calibri" panose="020F0502020204030204" pitchFamily="34" charset="0"/>
                        </a:rPr>
                        <a:t>Weekly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latin typeface="Calibri" panose="020F0502020204030204" pitchFamily="34" charset="0"/>
                        </a:rPr>
                        <a:t>ED presentations only</a:t>
                      </a:r>
                      <a:endParaRPr lang="en-AU" sz="2400" baseline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381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baseline="0" dirty="0"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baseline="0" dirty="0">
                          <a:latin typeface="Calibri" panose="020F0502020204030204" pitchFamily="34" charset="0"/>
                        </a:rPr>
                        <a:t>DHAC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400" baseline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635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baseline="0" dirty="0">
                          <a:latin typeface="Calibri" panose="020F0502020204030204" pitchFamily="34" charset="0"/>
                        </a:rPr>
                        <a:t>Qld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baseline="0" dirty="0" err="1">
                          <a:latin typeface="Calibri" panose="020F0502020204030204" pitchFamily="34" charset="0"/>
                        </a:rPr>
                        <a:t>DHAC</a:t>
                      </a:r>
                      <a:endParaRPr lang="en-AU" sz="2400" baseline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latin typeface="Calibri" panose="020F0502020204030204" pitchFamily="34" charset="0"/>
                        </a:rPr>
                        <a:t>Weekly case numbers</a:t>
                      </a:r>
                      <a:endParaRPr lang="en-AU" sz="2400" baseline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baseline="0" dirty="0">
                          <a:latin typeface="Calibri" panose="020F0502020204030204" pitchFamily="34" charset="0"/>
                        </a:rPr>
                        <a:t>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baseline="0" dirty="0">
                          <a:latin typeface="Calibri" panose="020F0502020204030204" pitchFamily="34" charset="0"/>
                        </a:rPr>
                        <a:t>Weekly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baseline="0" dirty="0">
                          <a:latin typeface="Calibri" panose="020F0502020204030204" pitchFamily="34" charset="0"/>
                        </a:rPr>
                        <a:t>Deaths monthly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212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baseline="0" dirty="0">
                          <a:latin typeface="Calibri" panose="020F0502020204030204" pitchFamily="34" charset="0"/>
                        </a:rPr>
                        <a:t>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baseline="0" dirty="0">
                          <a:latin typeface="Calibri" panose="020F0502020204030204" pitchFamily="34" charset="0"/>
                        </a:rPr>
                        <a:t>Weekly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baseline="0" dirty="0">
                          <a:latin typeface="Calibri" panose="020F0502020204030204" pitchFamily="34" charset="0"/>
                        </a:rPr>
                        <a:t>Case numbers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593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baseline="0" dirty="0">
                          <a:latin typeface="Calibri" panose="020F0502020204030204" pitchFamily="34" charset="0"/>
                        </a:rPr>
                        <a:t>Vic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baseline="0" dirty="0">
                          <a:latin typeface="Calibri" panose="020F0502020204030204" pitchFamily="34" charset="0"/>
                        </a:rPr>
                        <a:t>Weekly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baseline="0" dirty="0">
                          <a:latin typeface="Calibri" panose="020F0502020204030204" pitchFamily="34" charset="0"/>
                        </a:rPr>
                        <a:t>Hospitalisations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589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baseline="0" dirty="0">
                          <a:latin typeface="Calibri" panose="020F0502020204030204" pitchFamily="34" charset="0"/>
                        </a:rPr>
                        <a:t>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baseline="0" dirty="0">
                          <a:latin typeface="Calibri" panose="020F0502020204030204" pitchFamily="34" charset="0"/>
                        </a:rPr>
                        <a:t>Weekly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400" baseline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990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48349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67DA7C-C5B7-92EC-F529-D03C31B48D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083"/>
          <a:stretch/>
        </p:blipFill>
        <p:spPr>
          <a:xfrm>
            <a:off x="0" y="0"/>
            <a:ext cx="9144000" cy="515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7671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2E1252-73F7-616E-6375-E0E80A45BC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040" r="44545"/>
          <a:stretch/>
        </p:blipFill>
        <p:spPr>
          <a:xfrm>
            <a:off x="-1" y="224444"/>
            <a:ext cx="9352291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3534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F732D4-E629-2015-96E0-8D6297C0B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31" y="-1"/>
            <a:ext cx="9002216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3305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2EF3CC-AE93-5D68-C501-227504F9E5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182"/>
          <a:stretch/>
        </p:blipFill>
        <p:spPr>
          <a:xfrm>
            <a:off x="5374" y="0"/>
            <a:ext cx="9138626" cy="482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5456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UniSA PPT - no footer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 template 16-9_UniSA Corporate - Bar footer" id="{9F5AD3D8-F754-44A4-AC4D-A815DC4E54A1}" vid="{25813748-2585-4D6F-8CAF-E563CA521B3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E534539-F0C3-4C49-97F6-CE03F4AB70B9}">
  <we:reference id="wa104178141" version="4.3.3.0" store="en-US" storeType="OMEX"/>
  <we:alternateReferences>
    <we:reference id="WA104178141" version="4.3.3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c72c529-a90a-4599-b53f-1663ef6e1e4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90A01DFCA97E47BE923A637E0AA032" ma:contentTypeVersion="10" ma:contentTypeDescription="Create a new document." ma:contentTypeScope="" ma:versionID="64896899d95ddcf192fffef70f51a98f">
  <xsd:schema xmlns:xsd="http://www.w3.org/2001/XMLSchema" xmlns:xs="http://www.w3.org/2001/XMLSchema" xmlns:p="http://schemas.microsoft.com/office/2006/metadata/properties" xmlns:ns3="cc72c529-a90a-4599-b53f-1663ef6e1e4d" targetNamespace="http://schemas.microsoft.com/office/2006/metadata/properties" ma:root="true" ma:fieldsID="58dcd4bdf61dc7c5e82a967828ab4498" ns3:_="">
    <xsd:import namespace="cc72c529-a90a-4599-b53f-1663ef6e1e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72c529-a90a-4599-b53f-1663ef6e1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AD5149-17CB-4F56-9D0B-141F5E00A974}">
  <ds:schemaRefs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cc72c529-a90a-4599-b53f-1663ef6e1e4d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8795CB9-2322-422B-B946-7F57494A16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EBF4CE-6A61-4986-8C37-FAD9D28431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72c529-a90a-4599-b53f-1663ef6e1e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48329</TotalTime>
  <Words>831</Words>
  <Application>Microsoft Office PowerPoint</Application>
  <PresentationFormat>On-screen Show (16:9)</PresentationFormat>
  <Paragraphs>223</Paragraphs>
  <Slides>47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Altis UniSA</vt:lpstr>
      <vt:lpstr>Arial</vt:lpstr>
      <vt:lpstr>Calibri</vt:lpstr>
      <vt:lpstr>Century Gothic</vt:lpstr>
      <vt:lpstr>Raleway</vt:lpstr>
      <vt:lpstr>Roboto</vt:lpstr>
      <vt:lpstr>UniSA PPT - no footer</vt:lpstr>
      <vt:lpstr>Prism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Neutralizing Responses in Macaques: Primary Vaccination Bivalent BA.5 Vaccine and Boost with XBB.1.5</vt:lpstr>
      <vt:lpstr>PowerPoint Presentation</vt:lpstr>
      <vt:lpstr>PowerPoint Presentation</vt:lpstr>
      <vt:lpstr>PowerPoint Presentation</vt:lpstr>
      <vt:lpstr>Novavax Vaccine for Individuals ≥12 years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Nita Haubrich</dc:creator>
  <cp:lastModifiedBy>Jo Peh</cp:lastModifiedBy>
  <cp:revision>148</cp:revision>
  <cp:lastPrinted>2011-11-18T03:36:14Z</cp:lastPrinted>
  <dcterms:created xsi:type="dcterms:W3CDTF">2019-06-17T22:49:35Z</dcterms:created>
  <dcterms:modified xsi:type="dcterms:W3CDTF">2023-11-27T00:13:41Z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0x010100E990A01DFCA97E47BE923A637E0AA032</vt:lpwstr>
  </property>
  <property fmtid="{D5CDD505-2E9C-101B-9397-08002B2CF9AE}" pid="3" name="NXPowerLiteLastOptimized">
    <vt:lpwstr>1099855</vt:lpwstr>
  </property>
  <property fmtid="{D5CDD505-2E9C-101B-9397-08002B2CF9AE}" pid="4" name="NXPowerLiteSettings">
    <vt:lpwstr>F7000400038000</vt:lpwstr>
  </property>
  <property fmtid="{D5CDD505-2E9C-101B-9397-08002B2CF9AE}" pid="5" name="NXPowerLiteVersion">
    <vt:lpwstr>S10.0.0</vt:lpwstr>
  </property>
</Properties>
</file>